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</p:sldIdLst>
  <p:sldSz cy="5143500" cx="9144000"/>
  <p:notesSz cx="6858000" cy="9144000"/>
  <p:embeddedFontLst>
    <p:embeddedFont>
      <p:font typeface="Raleway"/>
      <p:regular r:id="rId77"/>
      <p:bold r:id="rId78"/>
      <p:italic r:id="rId79"/>
      <p:boldItalic r:id="rId80"/>
    </p:embeddedFont>
    <p:embeddedFont>
      <p:font typeface="Roboto"/>
      <p:regular r:id="rId81"/>
      <p:bold r:id="rId82"/>
      <p:italic r:id="rId83"/>
      <p:boldItalic r:id="rId84"/>
    </p:embeddedFont>
    <p:embeddedFont>
      <p:font typeface="Permanent Marker"/>
      <p:regular r:id="rId85"/>
    </p:embeddedFont>
    <p:embeddedFont>
      <p:font typeface="Roboto Mono"/>
      <p:regular r:id="rId86"/>
      <p:bold r:id="rId87"/>
      <p:italic r:id="rId88"/>
      <p:boldItalic r:id="rId89"/>
    </p:embeddedFont>
    <p:embeddedFont>
      <p:font typeface="Barlow Light"/>
      <p:regular r:id="rId90"/>
      <p:bold r:id="rId91"/>
      <p:italic r:id="rId92"/>
      <p:boldItalic r:id="rId93"/>
    </p:embeddedFont>
    <p:embeddedFont>
      <p:font typeface="Comfortaa"/>
      <p:regular r:id="rId94"/>
      <p:bold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A636DF-59D2-4951-AC9A-6311536D1E39}">
  <a:tblStyle styleId="{B7A636DF-59D2-4951-AC9A-6311536D1E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Roboto-boldItalic.fntdata"/><Relationship Id="rId83" Type="http://schemas.openxmlformats.org/officeDocument/2006/relationships/font" Target="fonts/Roboto-italic.fntdata"/><Relationship Id="rId42" Type="http://schemas.openxmlformats.org/officeDocument/2006/relationships/slide" Target="slides/slide35.xml"/><Relationship Id="rId86" Type="http://schemas.openxmlformats.org/officeDocument/2006/relationships/font" Target="fonts/RobotoMono-regular.fntdata"/><Relationship Id="rId41" Type="http://schemas.openxmlformats.org/officeDocument/2006/relationships/slide" Target="slides/slide34.xml"/><Relationship Id="rId85" Type="http://schemas.openxmlformats.org/officeDocument/2006/relationships/font" Target="fonts/PermanentMarker-regular.fntdata"/><Relationship Id="rId44" Type="http://schemas.openxmlformats.org/officeDocument/2006/relationships/slide" Target="slides/slide37.xml"/><Relationship Id="rId88" Type="http://schemas.openxmlformats.org/officeDocument/2006/relationships/font" Target="fonts/RobotoMono-italic.fntdata"/><Relationship Id="rId43" Type="http://schemas.openxmlformats.org/officeDocument/2006/relationships/slide" Target="slides/slide36.xml"/><Relationship Id="rId87" Type="http://schemas.openxmlformats.org/officeDocument/2006/relationships/font" Target="fonts/RobotoMono-bold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RobotoMono-boldItalic.fntdata"/><Relationship Id="rId80" Type="http://schemas.openxmlformats.org/officeDocument/2006/relationships/font" Target="fonts/Raleway-boldItalic.fntdata"/><Relationship Id="rId82" Type="http://schemas.openxmlformats.org/officeDocument/2006/relationships/font" Target="fonts/Roboto-bold.fntdata"/><Relationship Id="rId81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font" Target="fonts/Raleway-regular.fntdata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font" Target="fonts/Raleway-italic.fntdata"/><Relationship Id="rId34" Type="http://schemas.openxmlformats.org/officeDocument/2006/relationships/slide" Target="slides/slide27.xml"/><Relationship Id="rId78" Type="http://schemas.openxmlformats.org/officeDocument/2006/relationships/font" Target="fonts/Raleway-bold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95" Type="http://schemas.openxmlformats.org/officeDocument/2006/relationships/font" Target="fonts/Comfortaa-bold.fntdata"/><Relationship Id="rId50" Type="http://schemas.openxmlformats.org/officeDocument/2006/relationships/slide" Target="slides/slide43.xml"/><Relationship Id="rId94" Type="http://schemas.openxmlformats.org/officeDocument/2006/relationships/font" Target="fonts/Comfortaa-regular.fntdata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BarlowLight-bold.fntdata"/><Relationship Id="rId90" Type="http://schemas.openxmlformats.org/officeDocument/2006/relationships/font" Target="fonts/BarlowLight-regular.fntdata"/><Relationship Id="rId93" Type="http://schemas.openxmlformats.org/officeDocument/2006/relationships/font" Target="fonts/BarlowLight-boldItalic.fntdata"/><Relationship Id="rId92" Type="http://schemas.openxmlformats.org/officeDocument/2006/relationships/font" Target="fonts/BarlowLight-italic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3d1390c5bf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3d1390c5bf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4303a616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74303a616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4303a616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74303a616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74303a616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74303a616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4303a616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4303a616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74303a616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74303a616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4303a616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4303a616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74303a616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74303a616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4303a616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74303a616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74303a616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74303a616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74303a616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74303a616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ea01cfe3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4ea01cfe3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4303a616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74303a616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74303a6166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74303a616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74303a616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74303a616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74303a616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74303a616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74303a616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74303a616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4303a616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4303a616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74303a616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74303a616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74303a616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74303a616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4303a6166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74303a616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4303a616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74303a616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ea01cfe3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ea01cfe3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74303a6166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74303a616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74303a6166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74303a6166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74303a6166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74303a6166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74303a6166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74303a6166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4ea01cfe3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4ea01cfe3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00ae15203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00ae15203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00ae152032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00ae152032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Diapositiva 1: Título: Introducción a los Servomotores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Breve introducción: Los servomotores son dispositivos muy utilizados en proyectos de electrónica y robótica. En esta presentación, aprenderemos qué es un servomotor y cómo funciona.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Diapositiva 2: Título: ¿Qué es un Servomotor?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Definición: Un servomotor es un dispositivo electromecánico que combina un motor, una caja de engranajes y un circuito de control.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Diapositiva 3: Título: Estructura de un Servomotor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Componentes principales: Un servomotor consta de un motor, una caja de engranajes, un potenciómetro de retroalimentación y un circuito de control.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Diapositiva 4: Título: Funcionamiento de un Servomotor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Explicación básica: El circuito de control envía una señal al servomotor para indicarle la posición deseada. El motor y la caja de engranajes se encargan de mover el eje del servomotor hasta alcanzar dicha posición.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Diapositiva 5: Título: Señales de Control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Pulso de control: Los servomotores utilizan una señal de control en forma de pulso PWM (modulación por ancho de pulso) para indicar la posición deseada.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Diapositiva 6: Título: Rango de Movimiento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Ángulo de rotación: Los servomotores tienen un rango de movimiento limitado, que generalmente es de 0 a 180 grados. Algunos servomotores pueden tener un rango de movimiento mayor.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Diapositiva 7: Título: Aplicaciones de los Servomotores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Ejemplos de uso: Los servomotores se utilizan en una amplia variedad de aplicaciones, como robots, modelismo, sistemas de control de posición, entre otros.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Diapositiva 8: Título: Conclusiones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Resumen: Los servomotores son dispositivos electromecánicos que combinan un motor, una caja de engranajes y un circuito de control para controlar la posición de un eje. Son ampliamente utilizados en proyectos electrónicos y robóticos debido a su precisión y versatilidad.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00ae152032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00ae152032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Diapositiva 1: Título: Introducción a los Servomotores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Breve introducción: Los servomotores son dispositivos muy utilizados en proyectos de electrónica y robótica. En esta presentación, aprenderemos qué es un servomotor y cómo funciona.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Diapositiva 2: Título: ¿Qué es un Servomotor?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Definición: Un servomotor es un dispositivo electromecánico que combina un motor, una caja de engranajes y un circuito de control.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Diapositiva 3: Título: Estructura de un Servomotor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Componentes principales: Un servomotor consta de un motor, una caja de engranajes, un potenciómetro de retroalimentación y un circuito de control.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Diapositiva 4: Título: Funcionamiento de un Servomotor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Explicación básica: El circuito de control envía una señal al servomotor para indicarle la posición deseada. El motor y la caja de engranajes se encargan de mover el eje del servomotor hasta alcanzar dicha posición.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Diapositiva 5: Título: Señales de Control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Pulso de control: Los servomotores utilizan una señal de control en forma de pulso PWM (modulación por ancho de pulso) para indicar la posición deseada.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Diapositiva 6: Título: Rango de Movimiento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Ángulo de rotación: Los servomotores tienen un rango de movimiento limitado, que generalmente es de 0 a 180 grados. Algunos servomotores pueden tener un rango de movimiento mayor.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Diapositiva 7: Título: Aplicaciones de los Servomotores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Ejemplos de uso: Los servomotores se utilizan en una amplia variedad de aplicaciones, como robots, modelismo, sistemas de control de posición, entre otros.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Diapositiva 8: Título: Conclusiones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Resumen: Los servomotores son dispositivos electromecánicos que combinan un motor, una caja de engranajes y un circuito de control para controlar la posición de un eje. Son ampliamente utilizados en proyectos electrónicos y robóticos debido a su precisión y versatilidad.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00ae152032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00ae152032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Diapositiva 1: Título: Introducción a los Servomotores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Breve introducción: Los servomotores son dispositivos muy utilizados en proyectos de electrónica y robótica. En esta presentación, aprenderemos qué es un servomotor y cómo funciona.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Diapositiva 2: Título: ¿Qué es un Servomotor?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Definición: Un servomotor es un dispositivo electromecánico que combina un motor, una caja de engranajes y un circuito de control.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Diapositiva 3: Título: Estructura de un Servomotor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Componentes principales: Un servomotor consta de un motor, una caja de engranajes, un potenciómetro de retroalimentación y un circuito de control.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Diapositiva 4: Título: Funcionamiento de un Servomotor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Explicación básica: El circuito de control envía una señal al servomotor para indicarle la posición deseada. El motor y la caja de engranajes se encargan de mover el eje del servomotor hasta alcanzar dicha posición.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Diapositiva 5: Título: Señales de Control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Pulso de control: Los servomotores utilizan una señal de control en forma de pulso PWM (modulación por ancho de pulso) para indicar la posición deseada.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Diapositiva 6: Título: Rango de Movimiento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Ángulo de rotación: Los servomotores tienen un rango de movimiento limitado, que generalmente es de 0 a 180 grados. Algunos servomotores pueden tener un rango de movimiento mayor.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Diapositiva 7: Título: Aplicaciones de los Servomotores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Ejemplos de uso: Los servomotores se utilizan en una amplia variedad de aplicaciones, como robots, modelismo, sistemas de control de posición, entre otros.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Diapositiva 8: Título: Conclusiones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Resumen: Los servomotores son dispositivos electromecánicos que combinan un motor, una caja de engranajes y un circuito de control para controlar la posición de un eje. Son ampliamente utilizados en proyectos electrónicos y robóticos debido a su precisión y versatilidad.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00ae15203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00ae15203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4305c97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74305c97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00ae152032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00ae152032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54ef14c6f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54ef14c6f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00ae15203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00ae15203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00ae152032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00ae152032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00ae152032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00ae152032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00ae152032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00ae152032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00ae15203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00ae15203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00ae152032_0_28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00ae152032_0_2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00ae152032_0_9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00ae152032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0ae152032_0_11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0ae152032_0_1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5d38a0df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5d38a0df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d9603cc98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d9603cc9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d9603cc985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d9603cc98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00ae152032_0_16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00ae152032_0_1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00ae152032_0_18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00ae152032_0_1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00ae152032_0_19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00ae152032_0_1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00ae152032_0_19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00ae152032_0_1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00ae152032_0_19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00ae152032_0_1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00ae152032_0_19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300ae152032_0_1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00ae152032_0_19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00ae152032_0_1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00ae152032_0_22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300ae152032_0_2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5d38a0df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75d38a0df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00ae152032_0_25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00ae152032_0_2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00ae152032_0_3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00ae152032_0_3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00ae152032_0_3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00ae152032_0_3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300ae152032_0_3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300ae152032_0_3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00ae152032_0_3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00ae152032_0_3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300ae152032_0_3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300ae152032_0_3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00ae152032_0_3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300ae152032_0_3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00ae152032_0_3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300ae152032_0_3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00ae152032_0_3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300ae152032_0_3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00ae152032_0_3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00ae152032_0_3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75d38a0df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75d38a0df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74303a616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74303a616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74303a616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74303a616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2">
            <a:alphaModFix/>
          </a:blip>
          <a:srcRect b="26919" l="0" r="0" t="12518"/>
          <a:stretch/>
        </p:blipFill>
        <p:spPr>
          <a:xfrm>
            <a:off x="108225" y="111125"/>
            <a:ext cx="1627673" cy="51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32037" l="0" r="0" t="30960"/>
          <a:stretch/>
        </p:blipFill>
        <p:spPr>
          <a:xfrm>
            <a:off x="7003638" y="111125"/>
            <a:ext cx="1976674" cy="5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1596625" y="111100"/>
            <a:ext cx="5543700" cy="51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ermanent Marker"/>
              <a:buNone/>
              <a:defRPr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429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4786800" y="1155775"/>
            <a:ext cx="4162800" cy="3845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4919750" y="1258075"/>
            <a:ext cx="3912600" cy="3641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2">
            <a:alphaModFix/>
          </a:blip>
          <a:srcRect b="26919" l="0" r="0" t="12518"/>
          <a:stretch/>
        </p:blipFill>
        <p:spPr>
          <a:xfrm>
            <a:off x="108225" y="111125"/>
            <a:ext cx="1627673" cy="51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32037" l="0" r="0" t="30960"/>
          <a:stretch/>
        </p:blipFill>
        <p:spPr>
          <a:xfrm>
            <a:off x="7003638" y="111125"/>
            <a:ext cx="1976674" cy="5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2">
            <a:alphaModFix/>
          </a:blip>
          <a:srcRect b="26919" l="0" r="0" t="12518"/>
          <a:stretch/>
        </p:blipFill>
        <p:spPr>
          <a:xfrm>
            <a:off x="108225" y="111125"/>
            <a:ext cx="1627673" cy="51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32037" l="0" r="0" t="30960"/>
          <a:stretch/>
        </p:blipFill>
        <p:spPr>
          <a:xfrm>
            <a:off x="7003638" y="111125"/>
            <a:ext cx="1976674" cy="5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b="26919" l="0" r="0" t="12518"/>
          <a:stretch/>
        </p:blipFill>
        <p:spPr>
          <a:xfrm>
            <a:off x="108225" y="111125"/>
            <a:ext cx="1627673" cy="51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32037" l="0" r="0" t="30960"/>
          <a:stretch/>
        </p:blipFill>
        <p:spPr>
          <a:xfrm>
            <a:off x="7003638" y="111125"/>
            <a:ext cx="1976674" cy="5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2">
            <a:alphaModFix/>
          </a:blip>
          <a:srcRect b="26919" l="0" r="0" t="12518"/>
          <a:stretch/>
        </p:blipFill>
        <p:spPr>
          <a:xfrm>
            <a:off x="108225" y="111125"/>
            <a:ext cx="1627673" cy="51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32037" l="0" r="0" t="30960"/>
          <a:stretch/>
        </p:blipFill>
        <p:spPr>
          <a:xfrm>
            <a:off x="7003638" y="111125"/>
            <a:ext cx="1976674" cy="5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490250" y="526350"/>
            <a:ext cx="3999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ermanent Marker"/>
              <a:buNone/>
              <a:defRPr sz="4800">
                <a:solidFill>
                  <a:schemeClr val="lt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 rotWithShape="1">
          <a:blip r:embed="rId2">
            <a:alphaModFix/>
          </a:blip>
          <a:srcRect b="26919" l="0" r="0" t="12518"/>
          <a:stretch/>
        </p:blipFill>
        <p:spPr>
          <a:xfrm>
            <a:off x="108225" y="111125"/>
            <a:ext cx="1627673" cy="51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32037" l="0" r="0" t="30960"/>
          <a:stretch/>
        </p:blipFill>
        <p:spPr>
          <a:xfrm>
            <a:off x="7003638" y="111125"/>
            <a:ext cx="1976674" cy="5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/>
          <p:nvPr/>
        </p:nvSpPr>
        <p:spPr>
          <a:xfrm>
            <a:off x="1596625" y="111100"/>
            <a:ext cx="5543700" cy="51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21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Font typeface="Permanent Marker"/>
              <a:buNone/>
              <a:defRPr sz="38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9" name="Google Shape;10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2">
            <a:alphaModFix/>
          </a:blip>
          <a:srcRect b="26919" l="0" r="0" t="12518"/>
          <a:stretch/>
        </p:blipFill>
        <p:spPr>
          <a:xfrm>
            <a:off x="108225" y="111125"/>
            <a:ext cx="1627673" cy="51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32037" l="0" r="0" t="30960"/>
          <a:stretch/>
        </p:blipFill>
        <p:spPr>
          <a:xfrm>
            <a:off x="7003638" y="111125"/>
            <a:ext cx="1976674" cy="5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 rotWithShape="1">
          <a:blip r:embed="rId2">
            <a:alphaModFix/>
          </a:blip>
          <a:srcRect b="26919" l="0" r="0" t="12518"/>
          <a:stretch/>
        </p:blipFill>
        <p:spPr>
          <a:xfrm>
            <a:off x="108225" y="111125"/>
            <a:ext cx="1627673" cy="51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3">
            <a:alphaModFix/>
          </a:blip>
          <a:srcRect b="32037" l="0" r="0" t="30960"/>
          <a:stretch/>
        </p:blipFill>
        <p:spPr>
          <a:xfrm>
            <a:off x="7003638" y="111125"/>
            <a:ext cx="1976674" cy="5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2">
            <a:alphaModFix/>
          </a:blip>
          <a:srcRect b="26919" l="0" r="0" t="12518"/>
          <a:stretch/>
        </p:blipFill>
        <p:spPr>
          <a:xfrm>
            <a:off x="108225" y="111125"/>
            <a:ext cx="1627673" cy="51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 rotWithShape="1">
          <a:blip r:embed="rId3">
            <a:alphaModFix/>
          </a:blip>
          <a:srcRect b="32037" l="0" r="0" t="30960"/>
          <a:stretch/>
        </p:blipFill>
        <p:spPr>
          <a:xfrm>
            <a:off x="7003638" y="111125"/>
            <a:ext cx="1976674" cy="5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 b="26919" l="0" r="0" t="12518"/>
          <a:stretch/>
        </p:blipFill>
        <p:spPr>
          <a:xfrm>
            <a:off x="108225" y="111125"/>
            <a:ext cx="1627673" cy="51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 b="32037" l="0" r="0" t="30960"/>
          <a:stretch/>
        </p:blipFill>
        <p:spPr>
          <a:xfrm>
            <a:off x="7003638" y="111125"/>
            <a:ext cx="1976674" cy="5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/>
          <p:nvPr/>
        </p:nvSpPr>
        <p:spPr>
          <a:xfrm>
            <a:off x="1596625" y="111100"/>
            <a:ext cx="5543700" cy="51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775651"/>
            <a:ext cx="86685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ermanent Marker"/>
              <a:buNone/>
              <a:defRPr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457172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457172" y="1203631"/>
            <a:ext cx="82287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2">
            <a:alphaModFix/>
          </a:blip>
          <a:srcRect b="26919" l="0" r="0" t="12518"/>
          <a:stretch/>
        </p:blipFill>
        <p:spPr>
          <a:xfrm>
            <a:off x="108225" y="111125"/>
            <a:ext cx="1627673" cy="51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 b="32037" l="0" r="0" t="30960"/>
          <a:stretch/>
        </p:blipFill>
        <p:spPr>
          <a:xfrm>
            <a:off x="7003638" y="111125"/>
            <a:ext cx="1976674" cy="5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hird">
  <p:cSld name="BLANK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6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half">
  <p:cSld name="BLANK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7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7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1">
            <a:alphaModFix/>
          </a:blip>
          <a:srcRect b="26919" l="0" r="0" t="12518"/>
          <a:stretch/>
        </p:blipFill>
        <p:spPr>
          <a:xfrm>
            <a:off x="108225" y="111125"/>
            <a:ext cx="1627673" cy="51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 b="32037" l="0" r="0" t="30960"/>
          <a:stretch/>
        </p:blipFill>
        <p:spPr>
          <a:xfrm>
            <a:off x="7003638" y="111125"/>
            <a:ext cx="1976674" cy="517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Relationship Id="rId4" Type="http://schemas.openxmlformats.org/officeDocument/2006/relationships/image" Target="../media/image2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Relationship Id="rId4" Type="http://schemas.openxmlformats.org/officeDocument/2006/relationships/image" Target="../media/image2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jpg"/><Relationship Id="rId4" Type="http://schemas.openxmlformats.org/officeDocument/2006/relationships/image" Target="../media/image3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Relationship Id="rId4" Type="http://schemas.openxmlformats.org/officeDocument/2006/relationships/image" Target="../media/image36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jpg"/><Relationship Id="rId4" Type="http://schemas.openxmlformats.org/officeDocument/2006/relationships/image" Target="../media/image44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4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9.jpg"/><Relationship Id="rId4" Type="http://schemas.openxmlformats.org/officeDocument/2006/relationships/image" Target="../media/image39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Relationship Id="rId4" Type="http://schemas.openxmlformats.org/officeDocument/2006/relationships/image" Target="../media/image18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jpg"/><Relationship Id="rId4" Type="http://schemas.openxmlformats.org/officeDocument/2006/relationships/image" Target="../media/image39.gif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5.gif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1.gif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2.jpg"/><Relationship Id="rId4" Type="http://schemas.openxmlformats.org/officeDocument/2006/relationships/image" Target="../media/image4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hyperlink" Target="https://github.com/layoel/SereIngeniera/blob/master/CampusTecnologico19/CALEIDOSCOPIO/Adafruit_NeoPixel.zip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idx="4294967295" type="subTitle"/>
          </p:nvPr>
        </p:nvSpPr>
        <p:spPr>
          <a:xfrm>
            <a:off x="3334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¡Creemos un sombrero mágico!</a:t>
            </a:r>
            <a:endParaRPr/>
          </a:p>
        </p:txBody>
      </p:sp>
      <p:sp>
        <p:nvSpPr>
          <p:cNvPr id="150" name="Google Shape;150;p28"/>
          <p:cNvSpPr txBox="1"/>
          <p:nvPr>
            <p:ph idx="4294967295" type="ctrTitle"/>
          </p:nvPr>
        </p:nvSpPr>
        <p:spPr>
          <a:xfrm>
            <a:off x="435750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/>
              <a:t>Cheshire Cap</a:t>
            </a:r>
            <a:endParaRPr sz="4200"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 b="68264" l="50426" r="0" t="0"/>
          <a:stretch/>
        </p:blipFill>
        <p:spPr>
          <a:xfrm>
            <a:off x="8009104" y="4644704"/>
            <a:ext cx="958112" cy="3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/>
        </p:nvSpPr>
        <p:spPr>
          <a:xfrm>
            <a:off x="356221" y="2920683"/>
            <a:ext cx="3348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Autora:</a:t>
            </a:r>
            <a:endParaRPr b="1" sz="17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Inés Jiménez Díaz</a:t>
            </a:r>
            <a:endParaRPr b="1" sz="17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399925" y="2920675"/>
            <a:ext cx="3348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Autora:</a:t>
            </a:r>
            <a:endParaRPr b="1" sz="17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Inés Jiménez Díaz</a:t>
            </a:r>
            <a:endParaRPr b="1" sz="17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" name="Google Shape;154;p28"/>
          <p:cNvSpPr txBox="1"/>
          <p:nvPr>
            <p:ph idx="4294967295" type="ctrTitle"/>
          </p:nvPr>
        </p:nvSpPr>
        <p:spPr>
          <a:xfrm>
            <a:off x="480142" y="264483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solidFill>
                  <a:srgbClr val="8E7CC3"/>
                </a:solidFill>
              </a:rPr>
              <a:t>Cheshire Cap</a:t>
            </a:r>
            <a:endParaRPr sz="4200">
              <a:solidFill>
                <a:srgbClr val="8E7CC3"/>
              </a:solidFill>
            </a:endParaRPr>
          </a:p>
        </p:txBody>
      </p:sp>
      <p:sp>
        <p:nvSpPr>
          <p:cNvPr id="155" name="Google Shape;155;p28"/>
          <p:cNvSpPr txBox="1"/>
          <p:nvPr/>
        </p:nvSpPr>
        <p:spPr>
          <a:xfrm>
            <a:off x="816750" y="3531700"/>
            <a:ext cx="30000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20">
                <a:solidFill>
                  <a:srgbClr val="C9B0E5"/>
                </a:solidFill>
                <a:latin typeface="Comfortaa"/>
                <a:ea typeface="Comfortaa"/>
                <a:cs typeface="Comfortaa"/>
                <a:sym typeface="Comfortaa"/>
              </a:rPr>
              <a:t>@https_rim</a:t>
            </a:r>
            <a:endParaRPr b="1" sz="1320">
              <a:solidFill>
                <a:srgbClr val="C9B0E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20">
                <a:solidFill>
                  <a:srgbClr val="C9B0E5"/>
                </a:solidFill>
                <a:latin typeface="Comfortaa"/>
                <a:ea typeface="Comfortaa"/>
                <a:cs typeface="Comfortaa"/>
                <a:sym typeface="Comfortaa"/>
              </a:rPr>
              <a:t>@_https.rim_ </a:t>
            </a:r>
            <a:endParaRPr sz="1800">
              <a:solidFill>
                <a:srgbClr val="C9B0E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11700" y="699451"/>
            <a:ext cx="86685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s"/>
              <a:t>Incluir en el IDE la librería </a:t>
            </a:r>
            <a:r>
              <a:rPr b="1" lang="es">
                <a:solidFill>
                  <a:schemeClr val="dk1"/>
                </a:solidFill>
              </a:rPr>
              <a:t>Adafruit_NeoPixel</a:t>
            </a:r>
            <a:endParaRPr/>
          </a:p>
        </p:txBody>
      </p:sp>
      <p:sp>
        <p:nvSpPr>
          <p:cNvPr id="236" name="Google Shape;236;p37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s"/>
              <a:t>¡Hágase la luz!</a:t>
            </a:r>
            <a:endParaRPr/>
          </a:p>
        </p:txBody>
      </p:sp>
      <p:pic>
        <p:nvPicPr>
          <p:cNvPr id="237" name="Google Shape;237;p37"/>
          <p:cNvPicPr preferRelativeResize="0"/>
          <p:nvPr/>
        </p:nvPicPr>
        <p:blipFill rotWithShape="1">
          <a:blip r:embed="rId3">
            <a:alphaModFix/>
          </a:blip>
          <a:srcRect b="73704" l="0" r="55871" t="0"/>
          <a:stretch/>
        </p:blipFill>
        <p:spPr>
          <a:xfrm>
            <a:off x="1689975" y="1788900"/>
            <a:ext cx="5945902" cy="2361399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8" name="Google Shape;238;p37"/>
          <p:cNvSpPr/>
          <p:nvPr/>
        </p:nvSpPr>
        <p:spPr>
          <a:xfrm>
            <a:off x="313175" y="706775"/>
            <a:ext cx="5264100" cy="505800"/>
          </a:xfrm>
          <a:prstGeom prst="rect">
            <a:avLst/>
          </a:prstGeom>
          <a:noFill/>
          <a:ln cap="flat" cmpd="sng" w="9525">
            <a:solidFill>
              <a:srgbClr val="CC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3325" y="623340"/>
            <a:ext cx="439382" cy="5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 rotWithShape="1">
          <a:blip r:embed="rId5">
            <a:alphaModFix/>
          </a:blip>
          <a:srcRect b="10982" l="12326" r="12417" t="5566"/>
          <a:stretch/>
        </p:blipFill>
        <p:spPr>
          <a:xfrm>
            <a:off x="447725" y="2453375"/>
            <a:ext cx="810473" cy="664525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¡Hágase la luz!</a:t>
            </a:r>
            <a:endParaRPr/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311700" y="699451"/>
            <a:ext cx="86685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 startAt="2"/>
            </a:pPr>
            <a:r>
              <a:rPr b="1" lang="es"/>
              <a:t>Para poder usar la librería tenemos que añadirla en el sckech.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8"/>
          <p:cNvSpPr/>
          <p:nvPr/>
        </p:nvSpPr>
        <p:spPr>
          <a:xfrm>
            <a:off x="313169" y="705828"/>
            <a:ext cx="6771900" cy="505800"/>
          </a:xfrm>
          <a:prstGeom prst="rect">
            <a:avLst/>
          </a:prstGeom>
          <a:noFill/>
          <a:ln cap="flat" cmpd="sng" w="9525">
            <a:solidFill>
              <a:srgbClr val="CC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8" name="Google Shape;2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9150" y="522115"/>
            <a:ext cx="439382" cy="5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4">
            <a:alphaModFix/>
          </a:blip>
          <a:srcRect b="14770" l="0" r="41469" t="0"/>
          <a:stretch/>
        </p:blipFill>
        <p:spPr>
          <a:xfrm>
            <a:off x="359175" y="1413048"/>
            <a:ext cx="3689748" cy="358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0600" y="1697175"/>
            <a:ext cx="4232150" cy="301277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8"/>
          <p:cNvSpPr/>
          <p:nvPr/>
        </p:nvSpPr>
        <p:spPr>
          <a:xfrm>
            <a:off x="4612725" y="2489630"/>
            <a:ext cx="2518200" cy="32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8"/>
          <p:cNvPicPr preferRelativeResize="0"/>
          <p:nvPr/>
        </p:nvPicPr>
        <p:blipFill rotWithShape="1">
          <a:blip r:embed="rId6">
            <a:alphaModFix/>
          </a:blip>
          <a:srcRect b="10982" l="12326" r="12417" t="5566"/>
          <a:stretch/>
        </p:blipFill>
        <p:spPr>
          <a:xfrm>
            <a:off x="359175" y="3084163"/>
            <a:ext cx="810473" cy="664525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¡Hágase la luz!</a:t>
            </a:r>
            <a:endParaRPr/>
          </a:p>
        </p:txBody>
      </p:sp>
      <p:sp>
        <p:nvSpPr>
          <p:cNvPr id="258" name="Google Shape;258;p39"/>
          <p:cNvSpPr txBox="1"/>
          <p:nvPr>
            <p:ph idx="1" type="body"/>
          </p:nvPr>
        </p:nvSpPr>
        <p:spPr>
          <a:xfrm>
            <a:off x="311700" y="699451"/>
            <a:ext cx="86685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 startAt="3"/>
            </a:pPr>
            <a:r>
              <a:rPr b="1" lang="es"/>
              <a:t>Declaramos un objeto con la cadena de leds que vamos a emplear.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Para ello utilizaremos la siguiente </a:t>
            </a:r>
            <a:r>
              <a:rPr b="1" lang="es">
                <a:solidFill>
                  <a:schemeClr val="dk1"/>
                </a:solidFill>
              </a:rPr>
              <a:t>función de la librería NeoPixel </a:t>
            </a:r>
            <a:r>
              <a:rPr lang="es"/>
              <a:t>que acabamos de incluir.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es">
                <a:solidFill>
                  <a:srgbClr val="CC0099"/>
                </a:solidFill>
              </a:rPr>
              <a:t>Adafruit_NeoPixel pixels(</a:t>
            </a:r>
            <a:r>
              <a:rPr lang="es">
                <a:solidFill>
                  <a:srgbClr val="CC0099"/>
                </a:solidFill>
              </a:rPr>
              <a:t>NUMPIXELS, PIN, NEO_GRB + NEO_KHZ800</a:t>
            </a:r>
            <a:r>
              <a:rPr b="1" lang="es">
                <a:solidFill>
                  <a:srgbClr val="CC0099"/>
                </a:solidFill>
              </a:rPr>
              <a:t>);</a:t>
            </a:r>
            <a:endParaRPr b="1">
              <a:solidFill>
                <a:srgbClr val="CC00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Los parámetros que se pasan a la función son: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es">
                <a:solidFill>
                  <a:srgbClr val="CC0099"/>
                </a:solidFill>
              </a:rPr>
              <a:t>NUMPIXELS </a:t>
            </a:r>
            <a:r>
              <a:rPr lang="es"/>
              <a:t>que será una variable donde pondremos el número de leds que queremos controlar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es">
                <a:solidFill>
                  <a:srgbClr val="CC0099"/>
                </a:solidFill>
              </a:rPr>
              <a:t>PIN </a:t>
            </a:r>
            <a:r>
              <a:rPr lang="es"/>
              <a:t>que será el pin de arduino donde hemos conectado el </a:t>
            </a:r>
            <a:r>
              <a:rPr b="1" lang="es"/>
              <a:t>IN </a:t>
            </a:r>
            <a:r>
              <a:rPr lang="es"/>
              <a:t>de la tira de led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es">
                <a:solidFill>
                  <a:srgbClr val="CC0099"/>
                </a:solidFill>
              </a:rPr>
              <a:t>NEO_GRB + NEO_KHZ800 </a:t>
            </a:r>
            <a:r>
              <a:rPr lang="es"/>
              <a:t>este parámetro indica que usaremos leds de colores y la controladora que utilizan.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Vale pero, ¿qué tenemos que hacer y cómo?</a:t>
            </a:r>
            <a:endParaRPr/>
          </a:p>
        </p:txBody>
      </p:sp>
      <p:sp>
        <p:nvSpPr>
          <p:cNvPr id="259" name="Google Shape;259;p39"/>
          <p:cNvSpPr/>
          <p:nvPr/>
        </p:nvSpPr>
        <p:spPr>
          <a:xfrm>
            <a:off x="313175" y="706775"/>
            <a:ext cx="7222800" cy="505800"/>
          </a:xfrm>
          <a:prstGeom prst="rect">
            <a:avLst/>
          </a:prstGeom>
          <a:noFill/>
          <a:ln cap="flat" cmpd="sng" w="9525">
            <a:solidFill>
              <a:srgbClr val="CC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0" name="Google Shape;2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650" y="3486650"/>
            <a:ext cx="2474175" cy="12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¡Hágase la luz!</a:t>
            </a:r>
            <a:endParaRPr/>
          </a:p>
        </p:txBody>
      </p:sp>
      <p:sp>
        <p:nvSpPr>
          <p:cNvPr id="266" name="Google Shape;266;p40"/>
          <p:cNvSpPr txBox="1"/>
          <p:nvPr>
            <p:ph idx="1" type="body"/>
          </p:nvPr>
        </p:nvSpPr>
        <p:spPr>
          <a:xfrm>
            <a:off x="311700" y="699451"/>
            <a:ext cx="86685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 startAt="3"/>
            </a:pPr>
            <a:r>
              <a:rPr b="1" lang="es"/>
              <a:t>Declaramos un objeto con la cadena de leds que vamos a emplear.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0"/>
          <p:cNvSpPr/>
          <p:nvPr/>
        </p:nvSpPr>
        <p:spPr>
          <a:xfrm>
            <a:off x="313175" y="706775"/>
            <a:ext cx="7222800" cy="505800"/>
          </a:xfrm>
          <a:prstGeom prst="rect">
            <a:avLst/>
          </a:prstGeom>
          <a:noFill/>
          <a:ln cap="flat" cmpd="sng" w="9525">
            <a:solidFill>
              <a:srgbClr val="CC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8" name="Google Shape;268;p40"/>
          <p:cNvSpPr txBox="1"/>
          <p:nvPr/>
        </p:nvSpPr>
        <p:spPr>
          <a:xfrm>
            <a:off x="389350" y="2161900"/>
            <a:ext cx="30000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❏"/>
            </a:pPr>
            <a:r>
              <a:rPr lang="es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Aquí tenéis </a:t>
            </a:r>
            <a:r>
              <a:rPr b="1" lang="es" sz="1800">
                <a:solidFill>
                  <a:srgbClr val="CC00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 ejemplo para controlar 3 leds</a:t>
            </a:r>
            <a:r>
              <a:rPr lang="es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vuestra tarea es adaptarlo para poder usar los 8 leds.</a:t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763" y="1290982"/>
            <a:ext cx="4962325" cy="371474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0" name="Google Shape;27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4525" y="623340"/>
            <a:ext cx="439382" cy="5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0"/>
          <p:cNvSpPr/>
          <p:nvPr/>
        </p:nvSpPr>
        <p:spPr>
          <a:xfrm>
            <a:off x="3840450" y="2340900"/>
            <a:ext cx="4698300" cy="1100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0"/>
          <p:cNvSpPr/>
          <p:nvPr/>
        </p:nvSpPr>
        <p:spPr>
          <a:xfrm>
            <a:off x="235650" y="4047175"/>
            <a:ext cx="3032700" cy="9222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Esto hay que hacerlo en el scketch donde vamos a crear el piano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73" name="Google Shape;273;p40"/>
          <p:cNvPicPr preferRelativeResize="0"/>
          <p:nvPr/>
        </p:nvPicPr>
        <p:blipFill rotWithShape="1">
          <a:blip r:embed="rId5">
            <a:alphaModFix/>
          </a:blip>
          <a:srcRect b="10982" l="12326" r="12417" t="5566"/>
          <a:stretch/>
        </p:blipFill>
        <p:spPr>
          <a:xfrm>
            <a:off x="52075" y="2697688"/>
            <a:ext cx="810473" cy="664525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/>
          <p:nvPr/>
        </p:nvSpPr>
        <p:spPr>
          <a:xfrm>
            <a:off x="4272600" y="2100425"/>
            <a:ext cx="4815600" cy="943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1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¡Hágase la luz!</a:t>
            </a:r>
            <a:endParaRPr/>
          </a:p>
        </p:txBody>
      </p:sp>
      <p:sp>
        <p:nvSpPr>
          <p:cNvPr id="280" name="Google Shape;280;p41"/>
          <p:cNvSpPr txBox="1"/>
          <p:nvPr>
            <p:ph idx="1" type="body"/>
          </p:nvPr>
        </p:nvSpPr>
        <p:spPr>
          <a:xfrm>
            <a:off x="311700" y="699450"/>
            <a:ext cx="8668500" cy="44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AutoNum type="arabicPeriod" startAt="4"/>
            </a:pPr>
            <a:r>
              <a:rPr b="1" lang="es"/>
              <a:t>Aprendemos a usar la librería para encender uno a uno los leds de la tira de led de colores.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es"/>
              <a:t>Antes de empezar a usar las funciones de la librería necesitamos saber cómo acceder a las posiciones de cada led.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es"/>
              <a:t>¿Sabes que es un </a:t>
            </a:r>
            <a:r>
              <a:rPr b="1" lang="es">
                <a:solidFill>
                  <a:schemeClr val="dk1"/>
                </a:solidFill>
              </a:rPr>
              <a:t>vector</a:t>
            </a:r>
            <a:r>
              <a:rPr lang="es"/>
              <a:t>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El vector tiene </a:t>
            </a:r>
            <a:r>
              <a:rPr b="1" lang="es">
                <a:solidFill>
                  <a:srgbClr val="CC0099"/>
                </a:solidFill>
              </a:rPr>
              <a:t>posiciones</a:t>
            </a:r>
            <a:endParaRPr b="1">
              <a:solidFill>
                <a:srgbClr val="CC0099"/>
              </a:solidFill>
            </a:endParaRPr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La primera posición </a:t>
            </a:r>
            <a:r>
              <a:rPr b="1" lang="es">
                <a:solidFill>
                  <a:srgbClr val="CC0099"/>
                </a:solidFill>
              </a:rPr>
              <a:t>siempre empieza en 0</a:t>
            </a:r>
            <a:endParaRPr b="1">
              <a:solidFill>
                <a:srgbClr val="CC0099"/>
              </a:solidFill>
            </a:endParaRPr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s">
                <a:solidFill>
                  <a:srgbClr val="CC0099"/>
                </a:solidFill>
              </a:rPr>
              <a:t>Cada posición</a:t>
            </a:r>
            <a:r>
              <a:rPr lang="es"/>
              <a:t> tiene </a:t>
            </a:r>
            <a:r>
              <a:rPr b="1" lang="es">
                <a:solidFill>
                  <a:srgbClr val="CC0099"/>
                </a:solidFill>
              </a:rPr>
              <a:t>un valor</a:t>
            </a:r>
            <a:r>
              <a:rPr lang="es"/>
              <a:t> (en la imagen, la posición 0 tiene valor 9, la posición 4 tiene valor 3…)</a:t>
            </a:r>
            <a:endParaRPr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El tamaño máximo del vector es el número de posiciones que tiene. En este ejemplo el vector tiene</a:t>
            </a:r>
            <a:r>
              <a:rPr b="1" lang="es">
                <a:solidFill>
                  <a:srgbClr val="CC0099"/>
                </a:solidFill>
              </a:rPr>
              <a:t> 6 posiciones que van del 0 al 5</a:t>
            </a:r>
            <a:r>
              <a:rPr lang="es"/>
              <a:t>.</a:t>
            </a:r>
            <a:endParaRPr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Los led se encienden en el mismo orden que el vector del 0 al 8 en nuestro caso.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CC0099"/>
              </a:solidFill>
            </a:endParaRPr>
          </a:p>
        </p:txBody>
      </p:sp>
      <p:sp>
        <p:nvSpPr>
          <p:cNvPr id="281" name="Google Shape;281;p41"/>
          <p:cNvSpPr/>
          <p:nvPr/>
        </p:nvSpPr>
        <p:spPr>
          <a:xfrm>
            <a:off x="313175" y="706775"/>
            <a:ext cx="8478000" cy="748200"/>
          </a:xfrm>
          <a:prstGeom prst="rect">
            <a:avLst/>
          </a:prstGeom>
          <a:noFill/>
          <a:ln cap="flat" cmpd="sng" w="9525">
            <a:solidFill>
              <a:srgbClr val="CC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282" name="Google Shape;282;p41"/>
          <p:cNvGraphicFramePr/>
          <p:nvPr/>
        </p:nvGraphicFramePr>
        <p:xfrm>
          <a:off x="5328387" y="258629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{B7A636DF-59D2-4951-AC9A-6311536D1E39}</a:tableStyleId>
              </a:tblPr>
              <a:tblGrid>
                <a:gridCol w="619075"/>
                <a:gridCol w="619075"/>
                <a:gridCol w="619075"/>
                <a:gridCol w="619075"/>
                <a:gridCol w="619075"/>
                <a:gridCol w="619075"/>
              </a:tblGrid>
              <a:tr h="30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</a:rPr>
                        <a:t>9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</a:rPr>
                        <a:t>5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</a:rPr>
                        <a:t>4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</a:rPr>
                        <a:t>8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</a:rPr>
                        <a:t>3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</a:rPr>
                        <a:t>1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83" name="Google Shape;283;p41"/>
          <p:cNvSpPr txBox="1"/>
          <p:nvPr/>
        </p:nvSpPr>
        <p:spPr>
          <a:xfrm>
            <a:off x="4240525" y="2073370"/>
            <a:ext cx="104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Posición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4" name="Google Shape;284;p41"/>
          <p:cNvSpPr txBox="1"/>
          <p:nvPr/>
        </p:nvSpPr>
        <p:spPr>
          <a:xfrm>
            <a:off x="4240525" y="2581800"/>
            <a:ext cx="72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Valor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85" name="Google Shape;285;p41"/>
          <p:cNvSpPr txBox="1"/>
          <p:nvPr/>
        </p:nvSpPr>
        <p:spPr>
          <a:xfrm>
            <a:off x="5502550" y="2050300"/>
            <a:ext cx="354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	    1	      2		3 	   4	        5</a:t>
            </a:r>
            <a:endParaRPr>
              <a:solidFill>
                <a:srgbClr val="C00000"/>
              </a:solidFill>
            </a:endParaRPr>
          </a:p>
        </p:txBody>
      </p:sp>
      <p:cxnSp>
        <p:nvCxnSpPr>
          <p:cNvPr id="286" name="Google Shape;286;p41"/>
          <p:cNvCxnSpPr/>
          <p:nvPr/>
        </p:nvCxnSpPr>
        <p:spPr>
          <a:xfrm>
            <a:off x="5621700" y="2404625"/>
            <a:ext cx="0" cy="2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41"/>
          <p:cNvCxnSpPr/>
          <p:nvPr/>
        </p:nvCxnSpPr>
        <p:spPr>
          <a:xfrm>
            <a:off x="6276762" y="2404625"/>
            <a:ext cx="0" cy="2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41"/>
          <p:cNvCxnSpPr/>
          <p:nvPr/>
        </p:nvCxnSpPr>
        <p:spPr>
          <a:xfrm>
            <a:off x="6851146" y="2404625"/>
            <a:ext cx="0" cy="2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41"/>
          <p:cNvCxnSpPr/>
          <p:nvPr/>
        </p:nvCxnSpPr>
        <p:spPr>
          <a:xfrm>
            <a:off x="7491484" y="2404625"/>
            <a:ext cx="0" cy="2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41"/>
          <p:cNvCxnSpPr/>
          <p:nvPr/>
        </p:nvCxnSpPr>
        <p:spPr>
          <a:xfrm>
            <a:off x="8090838" y="2404625"/>
            <a:ext cx="0" cy="2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41"/>
          <p:cNvCxnSpPr/>
          <p:nvPr/>
        </p:nvCxnSpPr>
        <p:spPr>
          <a:xfrm>
            <a:off x="8751668" y="2404625"/>
            <a:ext cx="0" cy="2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¡Hágase la luz!</a:t>
            </a:r>
            <a:endParaRPr/>
          </a:p>
        </p:txBody>
      </p:sp>
      <p:sp>
        <p:nvSpPr>
          <p:cNvPr id="297" name="Google Shape;297;p42"/>
          <p:cNvSpPr txBox="1"/>
          <p:nvPr>
            <p:ph idx="1" type="body"/>
          </p:nvPr>
        </p:nvSpPr>
        <p:spPr>
          <a:xfrm>
            <a:off x="311700" y="699450"/>
            <a:ext cx="8668500" cy="43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 startAt="4"/>
            </a:pPr>
            <a:r>
              <a:rPr b="1" lang="es"/>
              <a:t>Aprendemos a usar la librería para encender uno a uno los leds de la tira de led de colores.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CC0099"/>
              </a:solidFill>
            </a:endParaRPr>
          </a:p>
        </p:txBody>
      </p:sp>
      <p:sp>
        <p:nvSpPr>
          <p:cNvPr id="298" name="Google Shape;298;p42"/>
          <p:cNvSpPr/>
          <p:nvPr/>
        </p:nvSpPr>
        <p:spPr>
          <a:xfrm>
            <a:off x="313175" y="706775"/>
            <a:ext cx="8478000" cy="747000"/>
          </a:xfrm>
          <a:prstGeom prst="rect">
            <a:avLst/>
          </a:prstGeom>
          <a:noFill/>
          <a:ln cap="flat" cmpd="sng" w="9525">
            <a:solidFill>
              <a:srgbClr val="CC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9" name="Google Shape;299;p42"/>
          <p:cNvSpPr txBox="1"/>
          <p:nvPr/>
        </p:nvSpPr>
        <p:spPr>
          <a:xfrm>
            <a:off x="202425" y="2215775"/>
            <a:ext cx="51435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❏"/>
            </a:pPr>
            <a:r>
              <a:rPr lang="es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¿Cómo encedemos un led?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00" name="Google Shape;300;p42"/>
          <p:cNvPicPr preferRelativeResize="0"/>
          <p:nvPr/>
        </p:nvPicPr>
        <p:blipFill rotWithShape="1">
          <a:blip r:embed="rId3">
            <a:alphaModFix/>
          </a:blip>
          <a:srcRect b="13464" l="0" r="40483" t="13318"/>
          <a:stretch/>
        </p:blipFill>
        <p:spPr>
          <a:xfrm>
            <a:off x="4215875" y="1563475"/>
            <a:ext cx="3682301" cy="7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5925" y="2338525"/>
            <a:ext cx="2666300" cy="249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¡Hágase la luz!</a:t>
            </a:r>
            <a:endParaRPr/>
          </a:p>
        </p:txBody>
      </p:sp>
      <p:sp>
        <p:nvSpPr>
          <p:cNvPr id="307" name="Google Shape;307;p43"/>
          <p:cNvSpPr txBox="1"/>
          <p:nvPr>
            <p:ph idx="1" type="body"/>
          </p:nvPr>
        </p:nvSpPr>
        <p:spPr>
          <a:xfrm>
            <a:off x="311700" y="699450"/>
            <a:ext cx="8668500" cy="43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 startAt="4"/>
            </a:pPr>
            <a:r>
              <a:rPr b="1" lang="es"/>
              <a:t>Aprendemos a usar la librería para encender uno a uno los leds de la tira de led de colores.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CC0099"/>
              </a:solidFill>
            </a:endParaRPr>
          </a:p>
        </p:txBody>
      </p:sp>
      <p:sp>
        <p:nvSpPr>
          <p:cNvPr id="308" name="Google Shape;308;p43"/>
          <p:cNvSpPr/>
          <p:nvPr/>
        </p:nvSpPr>
        <p:spPr>
          <a:xfrm>
            <a:off x="313175" y="706775"/>
            <a:ext cx="8478000" cy="747000"/>
          </a:xfrm>
          <a:prstGeom prst="rect">
            <a:avLst/>
          </a:prstGeom>
          <a:noFill/>
          <a:ln cap="flat" cmpd="sng" w="9525">
            <a:solidFill>
              <a:srgbClr val="CC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9" name="Google Shape;309;p43"/>
          <p:cNvSpPr txBox="1"/>
          <p:nvPr/>
        </p:nvSpPr>
        <p:spPr>
          <a:xfrm>
            <a:off x="202425" y="2215775"/>
            <a:ext cx="5143500" cy="17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❏"/>
            </a:pPr>
            <a:r>
              <a:rPr lang="es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¿Cómo encedemos un led?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0099"/>
              </a:buClr>
              <a:buSzPts val="1800"/>
              <a:buFont typeface="Source Sans Pro"/>
              <a:buChar char="❏"/>
            </a:pPr>
            <a:r>
              <a:rPr b="1" lang="es" sz="1800">
                <a:solidFill>
                  <a:srgbClr val="CC00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¡Usaremos la librería Neopixel!</a:t>
            </a:r>
            <a:endParaRPr b="1" sz="1800"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10" name="Google Shape;310;p43"/>
          <p:cNvPicPr preferRelativeResize="0"/>
          <p:nvPr/>
        </p:nvPicPr>
        <p:blipFill rotWithShape="1">
          <a:blip r:embed="rId3">
            <a:alphaModFix/>
          </a:blip>
          <a:srcRect b="13464" l="0" r="40483" t="13318"/>
          <a:stretch/>
        </p:blipFill>
        <p:spPr>
          <a:xfrm>
            <a:off x="4215875" y="1563475"/>
            <a:ext cx="3682301" cy="7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5925" y="2338525"/>
            <a:ext cx="2666300" cy="249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¡Hágase la luz!</a:t>
            </a:r>
            <a:endParaRPr/>
          </a:p>
        </p:txBody>
      </p:sp>
      <p:sp>
        <p:nvSpPr>
          <p:cNvPr id="317" name="Google Shape;317;p44"/>
          <p:cNvSpPr txBox="1"/>
          <p:nvPr>
            <p:ph idx="1" type="body"/>
          </p:nvPr>
        </p:nvSpPr>
        <p:spPr>
          <a:xfrm>
            <a:off x="311700" y="699451"/>
            <a:ext cx="86685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 startAt="4"/>
            </a:pPr>
            <a:r>
              <a:rPr b="1" lang="es"/>
              <a:t>Aprendemos a usar la librería para encender uno a uno los leds de la tira de led de colores.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Utilizaremos estas funciones de la librería Neopixel.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b="1" lang="es" sz="1600">
                <a:solidFill>
                  <a:srgbClr val="CC0099"/>
                </a:solidFill>
              </a:rPr>
              <a:t>pixels.begin();</a:t>
            </a:r>
            <a:r>
              <a:rPr lang="es" sz="1600"/>
              <a:t> esta función inicializa los leds.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b="1" lang="es" sz="1600">
                <a:solidFill>
                  <a:srgbClr val="CC0099"/>
                </a:solidFill>
              </a:rPr>
              <a:t>pixels.clear();</a:t>
            </a:r>
            <a:r>
              <a:rPr lang="es" sz="1600"/>
              <a:t> esta función borra la configuración guardada en los leds.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b="1" lang="es" sz="1600">
                <a:solidFill>
                  <a:srgbClr val="CC0099"/>
                </a:solidFill>
              </a:rPr>
              <a:t>pixels.Color(R, G, B); </a:t>
            </a:r>
            <a:r>
              <a:rPr lang="es" sz="1600"/>
              <a:t>esta función es para seleccionar el color.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b="1" lang="es" sz="1600">
                <a:solidFill>
                  <a:srgbClr val="C00000"/>
                </a:solidFill>
              </a:rPr>
              <a:t>R </a:t>
            </a:r>
            <a:r>
              <a:rPr lang="es" sz="1600"/>
              <a:t>es el parámetro donde se pondrá el valor del color </a:t>
            </a:r>
            <a:r>
              <a:rPr b="1" lang="es" sz="1600">
                <a:solidFill>
                  <a:srgbClr val="C00000"/>
                </a:solidFill>
              </a:rPr>
              <a:t>rojo </a:t>
            </a:r>
            <a:r>
              <a:rPr lang="es" sz="1600"/>
              <a:t>( toma valores de 0 a 255)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b="1" lang="es" sz="1600">
                <a:solidFill>
                  <a:srgbClr val="00FF00"/>
                </a:solidFill>
              </a:rPr>
              <a:t>G </a:t>
            </a:r>
            <a:r>
              <a:rPr lang="es" sz="1600"/>
              <a:t>es el parámetro donde se pondrá el valor del color </a:t>
            </a:r>
            <a:r>
              <a:rPr b="1" lang="es" sz="1600">
                <a:solidFill>
                  <a:srgbClr val="00FF00"/>
                </a:solidFill>
              </a:rPr>
              <a:t>verde </a:t>
            </a:r>
            <a:r>
              <a:rPr lang="es" sz="1600"/>
              <a:t>( toma valores de 0 a 255)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b="1" lang="es" sz="1600">
                <a:solidFill>
                  <a:srgbClr val="0000FF"/>
                </a:solidFill>
              </a:rPr>
              <a:t>B </a:t>
            </a:r>
            <a:r>
              <a:rPr lang="es" sz="1600"/>
              <a:t>es el parámetro donde se pondrá el valor del color </a:t>
            </a:r>
            <a:r>
              <a:rPr b="1" lang="es" sz="1600">
                <a:solidFill>
                  <a:srgbClr val="0000FF"/>
                </a:solidFill>
              </a:rPr>
              <a:t>azul </a:t>
            </a:r>
            <a:r>
              <a:rPr lang="es" sz="1600"/>
              <a:t>( toma valores de 0 a 255)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b="1" lang="es" sz="1600">
                <a:solidFill>
                  <a:srgbClr val="CC0099"/>
                </a:solidFill>
              </a:rPr>
              <a:t>pi</a:t>
            </a:r>
            <a:r>
              <a:rPr b="1" lang="es">
                <a:solidFill>
                  <a:srgbClr val="CC0099"/>
                </a:solidFill>
              </a:rPr>
              <a:t>xels.setPixelColor(led, color);</a:t>
            </a:r>
            <a:endParaRPr b="1">
              <a:solidFill>
                <a:srgbClr val="CC0099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b="1" lang="es">
                <a:solidFill>
                  <a:srgbClr val="CC0099"/>
                </a:solidFill>
              </a:rPr>
              <a:t>led </a:t>
            </a:r>
            <a:r>
              <a:rPr lang="es"/>
              <a:t>es el número de led que queremos que se encienda del</a:t>
            </a:r>
            <a:r>
              <a:rPr b="1" lang="es">
                <a:solidFill>
                  <a:srgbClr val="CC0099"/>
                </a:solidFill>
              </a:rPr>
              <a:t> color </a:t>
            </a:r>
            <a:r>
              <a:rPr lang="es"/>
              <a:t>que pongamos.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b="1" lang="es">
                <a:solidFill>
                  <a:srgbClr val="CC0099"/>
                </a:solidFill>
              </a:rPr>
              <a:t>color</a:t>
            </a:r>
            <a:r>
              <a:rPr lang="es"/>
              <a:t> es el color que se va a poner y se sustituye por: </a:t>
            </a:r>
            <a:r>
              <a:rPr b="1" lang="es">
                <a:solidFill>
                  <a:srgbClr val="CC0099"/>
                </a:solidFill>
              </a:rPr>
              <a:t> </a:t>
            </a:r>
            <a:r>
              <a:rPr b="1" lang="es" sz="1600">
                <a:solidFill>
                  <a:srgbClr val="CC0099"/>
                </a:solidFill>
              </a:rPr>
              <a:t>pixels.Color(R, G, B); </a:t>
            </a:r>
            <a:endParaRPr b="1">
              <a:solidFill>
                <a:srgbClr val="CC0099"/>
              </a:solidFill>
            </a:endParaRPr>
          </a:p>
        </p:txBody>
      </p:sp>
      <p:sp>
        <p:nvSpPr>
          <p:cNvPr id="318" name="Google Shape;318;p44"/>
          <p:cNvSpPr/>
          <p:nvPr/>
        </p:nvSpPr>
        <p:spPr>
          <a:xfrm>
            <a:off x="313175" y="706775"/>
            <a:ext cx="8478000" cy="748200"/>
          </a:xfrm>
          <a:prstGeom prst="rect">
            <a:avLst/>
          </a:prstGeom>
          <a:noFill/>
          <a:ln cap="flat" cmpd="sng" w="9525">
            <a:solidFill>
              <a:srgbClr val="CC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5"/>
          <p:cNvPicPr preferRelativeResize="0"/>
          <p:nvPr/>
        </p:nvPicPr>
        <p:blipFill rotWithShape="1">
          <a:blip r:embed="rId3">
            <a:alphaModFix/>
          </a:blip>
          <a:srcRect b="10982" l="12326" r="12417" t="5566"/>
          <a:stretch/>
        </p:blipFill>
        <p:spPr>
          <a:xfrm>
            <a:off x="118171" y="2096350"/>
            <a:ext cx="810473" cy="664525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4" name="Google Shape;324;p45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¡Hágase la luz!</a:t>
            </a:r>
            <a:endParaRPr/>
          </a:p>
        </p:txBody>
      </p:sp>
      <p:sp>
        <p:nvSpPr>
          <p:cNvPr id="325" name="Google Shape;325;p45"/>
          <p:cNvSpPr txBox="1"/>
          <p:nvPr>
            <p:ph idx="1" type="body"/>
          </p:nvPr>
        </p:nvSpPr>
        <p:spPr>
          <a:xfrm>
            <a:off x="311700" y="699451"/>
            <a:ext cx="86685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 startAt="4"/>
            </a:pPr>
            <a:r>
              <a:rPr b="1" lang="es"/>
              <a:t>Aprendemos a usar la librería para encender uno a uno los leds de la tira de led de colores.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CC0099"/>
              </a:solidFill>
            </a:endParaRPr>
          </a:p>
        </p:txBody>
      </p:sp>
      <p:sp>
        <p:nvSpPr>
          <p:cNvPr id="326" name="Google Shape;326;p45"/>
          <p:cNvSpPr/>
          <p:nvPr/>
        </p:nvSpPr>
        <p:spPr>
          <a:xfrm>
            <a:off x="313175" y="706775"/>
            <a:ext cx="8478000" cy="748200"/>
          </a:xfrm>
          <a:prstGeom prst="rect">
            <a:avLst/>
          </a:prstGeom>
          <a:noFill/>
          <a:ln cap="flat" cmpd="sng" w="9525">
            <a:solidFill>
              <a:srgbClr val="CC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7" name="Google Shape;327;p45"/>
          <p:cNvSpPr txBox="1"/>
          <p:nvPr/>
        </p:nvSpPr>
        <p:spPr>
          <a:xfrm>
            <a:off x="313175" y="1454975"/>
            <a:ext cx="44751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❏"/>
            </a:pPr>
            <a:r>
              <a:rPr lang="es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 este ejemplo se usan 6 leds.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99"/>
              </a:buClr>
              <a:buSzPts val="1600"/>
              <a:buFont typeface="Source Sans Pro"/>
              <a:buChar char="❏"/>
            </a:pPr>
            <a:r>
              <a:rPr b="1" lang="es" sz="1600">
                <a:solidFill>
                  <a:srgbClr val="CC00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Prueba el código en tu scketch</a:t>
            </a:r>
            <a:endParaRPr b="1" sz="1600"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❏"/>
            </a:pPr>
            <a:r>
              <a:rPr lang="es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¿Qué leds se encienden?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❏"/>
            </a:pPr>
            <a:r>
              <a:rPr lang="es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¿En qué color?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❏"/>
            </a:pPr>
            <a:r>
              <a:rPr b="1" lang="es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Adapta el código para los 4 leds</a:t>
            </a:r>
            <a:endParaRPr b="1"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❏"/>
            </a:pPr>
            <a:r>
              <a:rPr b="1" lang="es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 haciendo pruebas para encender uno u otro led o varios a la vez y probar los diferentes colores.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328" name="Google Shape;32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1" y="1215875"/>
            <a:ext cx="4391850" cy="383282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9" name="Google Shape;32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4625" y="699440"/>
            <a:ext cx="439382" cy="5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¡Hágase la luz!</a:t>
            </a:r>
            <a:endParaRPr/>
          </a:p>
        </p:txBody>
      </p:sp>
      <p:sp>
        <p:nvSpPr>
          <p:cNvPr id="335" name="Google Shape;335;p46"/>
          <p:cNvSpPr txBox="1"/>
          <p:nvPr>
            <p:ph idx="1" type="body"/>
          </p:nvPr>
        </p:nvSpPr>
        <p:spPr>
          <a:xfrm>
            <a:off x="311700" y="699451"/>
            <a:ext cx="86685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 startAt="5"/>
            </a:pPr>
            <a:r>
              <a:rPr b="1" lang="es"/>
              <a:t>Encender de uno en uno los led pares en rojo y led impares en verde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Para poder hacer esto, vamos a aprender a escribir condicionales.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b="1" lang="es" sz="1700">
                <a:solidFill>
                  <a:schemeClr val="dk1"/>
                </a:solidFill>
              </a:rPr>
              <a:t>Condicional simple</a:t>
            </a:r>
            <a:endParaRPr b="1" sz="1700">
              <a:solidFill>
                <a:schemeClr val="dk1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b="1" lang="es" sz="1700">
                <a:solidFill>
                  <a:srgbClr val="CC0099"/>
                </a:solidFill>
              </a:rPr>
              <a:t>Si </a:t>
            </a:r>
            <a:r>
              <a:rPr lang="es" sz="1700"/>
              <a:t>es cierto… </a:t>
            </a:r>
            <a:r>
              <a:rPr b="1" lang="es" sz="1700">
                <a:solidFill>
                  <a:srgbClr val="CC0099"/>
                </a:solidFill>
              </a:rPr>
              <a:t>entonces…</a:t>
            </a:r>
            <a:endParaRPr b="1" sz="1700">
              <a:solidFill>
                <a:srgbClr val="CC0099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b="1" lang="es" sz="1700">
                <a:solidFill>
                  <a:schemeClr val="dk1"/>
                </a:solidFill>
              </a:rPr>
              <a:t>Condicional doble</a:t>
            </a:r>
            <a:endParaRPr b="1" sz="1700">
              <a:solidFill>
                <a:schemeClr val="dk1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b="1" lang="es" sz="1700">
                <a:solidFill>
                  <a:srgbClr val="CC0099"/>
                </a:solidFill>
              </a:rPr>
              <a:t>Si </a:t>
            </a:r>
            <a:r>
              <a:rPr lang="es" sz="1700"/>
              <a:t>es cierto… </a:t>
            </a:r>
            <a:r>
              <a:rPr b="1" lang="es" sz="1700">
                <a:solidFill>
                  <a:srgbClr val="CC0099"/>
                </a:solidFill>
              </a:rPr>
              <a:t>entonces</a:t>
            </a:r>
            <a:r>
              <a:rPr lang="es" sz="1700"/>
              <a:t>…. </a:t>
            </a:r>
            <a:r>
              <a:rPr b="1" lang="es" sz="1700">
                <a:solidFill>
                  <a:srgbClr val="CC0099"/>
                </a:solidFill>
              </a:rPr>
              <a:t>sino</a:t>
            </a:r>
            <a:r>
              <a:rPr lang="es" sz="1700"/>
              <a:t>… </a:t>
            </a:r>
            <a:r>
              <a:rPr b="1" lang="es" sz="1700">
                <a:solidFill>
                  <a:srgbClr val="CC0099"/>
                </a:solidFill>
              </a:rPr>
              <a:t>entonces</a:t>
            </a:r>
            <a:r>
              <a:rPr lang="es" sz="1700"/>
              <a:t>…</a:t>
            </a:r>
            <a:endParaRPr b="1" sz="1700">
              <a:solidFill>
                <a:srgbClr val="CC0099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b="1" lang="es" sz="1700">
                <a:solidFill>
                  <a:schemeClr val="dk1"/>
                </a:solidFill>
              </a:rPr>
              <a:t>Condicional compuesto</a:t>
            </a:r>
            <a:endParaRPr b="1" sz="1700">
              <a:solidFill>
                <a:schemeClr val="dk1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b="1" lang="es" sz="1700">
                <a:solidFill>
                  <a:srgbClr val="CC0099"/>
                </a:solidFill>
              </a:rPr>
              <a:t>Si </a:t>
            </a:r>
            <a:r>
              <a:rPr lang="es" sz="1700"/>
              <a:t>esto </a:t>
            </a:r>
            <a:r>
              <a:rPr b="1" lang="es" sz="1700">
                <a:solidFill>
                  <a:srgbClr val="CC0099"/>
                </a:solidFill>
              </a:rPr>
              <a:t>o </a:t>
            </a:r>
            <a:r>
              <a:rPr lang="es" sz="1700"/>
              <a:t>esto es cierto… </a:t>
            </a:r>
            <a:r>
              <a:rPr b="1" lang="es" sz="1700">
                <a:solidFill>
                  <a:srgbClr val="CC0099"/>
                </a:solidFill>
              </a:rPr>
              <a:t>entonces…</a:t>
            </a:r>
            <a:endParaRPr b="1" sz="1700">
              <a:solidFill>
                <a:srgbClr val="CC0099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b="1" lang="es" sz="1700">
                <a:solidFill>
                  <a:srgbClr val="CC0099"/>
                </a:solidFill>
              </a:rPr>
              <a:t>Si </a:t>
            </a:r>
            <a:r>
              <a:rPr lang="es" sz="1700"/>
              <a:t>esto </a:t>
            </a:r>
            <a:r>
              <a:rPr b="1" lang="es" sz="1700">
                <a:solidFill>
                  <a:srgbClr val="CC0099"/>
                </a:solidFill>
              </a:rPr>
              <a:t>y </a:t>
            </a:r>
            <a:r>
              <a:rPr lang="es" sz="1700"/>
              <a:t>esto es cierto… </a:t>
            </a:r>
            <a:r>
              <a:rPr b="1" lang="es" sz="1700">
                <a:solidFill>
                  <a:srgbClr val="CC0099"/>
                </a:solidFill>
              </a:rPr>
              <a:t>entonces…</a:t>
            </a:r>
            <a:endParaRPr sz="1700"/>
          </a:p>
        </p:txBody>
      </p:sp>
      <p:sp>
        <p:nvSpPr>
          <p:cNvPr id="336" name="Google Shape;336;p46"/>
          <p:cNvSpPr/>
          <p:nvPr/>
        </p:nvSpPr>
        <p:spPr>
          <a:xfrm>
            <a:off x="313175" y="706775"/>
            <a:ext cx="7581600" cy="505800"/>
          </a:xfrm>
          <a:prstGeom prst="rect">
            <a:avLst/>
          </a:prstGeom>
          <a:noFill/>
          <a:ln cap="flat" cmpd="sng" w="9525">
            <a:solidFill>
              <a:srgbClr val="CC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7375" y="2152225"/>
            <a:ext cx="209550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Hardware necesario para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ermanent Marker"/>
                <a:ea typeface="Permanent Marker"/>
                <a:cs typeface="Permanent Marker"/>
                <a:sym typeface="Permanent Marker"/>
              </a:rPr>
              <a:t>Simon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61" name="Google Shape;161;p29"/>
          <p:cNvSpPr txBox="1"/>
          <p:nvPr>
            <p:ph type="title"/>
          </p:nvPr>
        </p:nvSpPr>
        <p:spPr>
          <a:xfrm>
            <a:off x="530292" y="1714488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Hardware </a:t>
            </a:r>
            <a:r>
              <a:rPr lang="es">
                <a:solidFill>
                  <a:schemeClr val="dk1"/>
                </a:solidFill>
              </a:rPr>
              <a:t>necesario para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Simon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/>
          <p:nvPr>
            <p:ph idx="1" type="body"/>
          </p:nvPr>
        </p:nvSpPr>
        <p:spPr>
          <a:xfrm>
            <a:off x="311700" y="706775"/>
            <a:ext cx="8711700" cy="42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 startAt="5"/>
            </a:pPr>
            <a:r>
              <a:rPr b="1" lang="es"/>
              <a:t>Encender de uno en uno los led pares en rojo y led impares en verde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Para hacer condicionales </a:t>
            </a:r>
            <a:r>
              <a:rPr b="1" lang="es">
                <a:solidFill>
                  <a:schemeClr val="dk1"/>
                </a:solidFill>
              </a:rPr>
              <a:t>necesitamos operadores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que pueden ser:</a:t>
            </a:r>
            <a:endParaRPr/>
          </a:p>
          <a:p>
            <a:pPr indent="-330200" lvl="0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❏"/>
            </a:pPr>
            <a:r>
              <a:rPr lang="es" sz="1600"/>
              <a:t>Matemáticos:</a:t>
            </a:r>
            <a:endParaRPr sz="1600"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❏"/>
            </a:pPr>
            <a:r>
              <a:rPr b="1" lang="es" sz="1600">
                <a:solidFill>
                  <a:srgbClr val="CC0099"/>
                </a:solidFill>
              </a:rPr>
              <a:t>+,    - ,   *,    / ,   %.</a:t>
            </a:r>
            <a:endParaRPr b="1" sz="1600">
              <a:solidFill>
                <a:srgbClr val="CC0099"/>
              </a:solidFill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s" sz="1600"/>
              <a:t>Relacionales:</a:t>
            </a:r>
            <a:endParaRPr sz="1600"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s" sz="1600"/>
              <a:t> </a:t>
            </a:r>
            <a:r>
              <a:rPr b="1" lang="es" sz="1600">
                <a:solidFill>
                  <a:srgbClr val="CC0099"/>
                </a:solidFill>
              </a:rPr>
              <a:t>== , != ,  &lt;,    &gt;,    &gt;= ,  &lt;=</a:t>
            </a:r>
            <a:endParaRPr b="1" sz="1600">
              <a:solidFill>
                <a:srgbClr val="CC0099"/>
              </a:solidFill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s" sz="1600"/>
              <a:t>Lógicos</a:t>
            </a:r>
            <a:endParaRPr sz="1600"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❏"/>
            </a:pPr>
            <a:r>
              <a:rPr b="1" lang="es" sz="1600">
                <a:solidFill>
                  <a:srgbClr val="CC0099"/>
                </a:solidFill>
              </a:rPr>
              <a:t>&amp;&amp; , and,   ||, or,     !</a:t>
            </a:r>
            <a:endParaRPr b="1" sz="1600">
              <a:solidFill>
                <a:srgbClr val="CC0099"/>
              </a:solidFill>
            </a:endParaRPr>
          </a:p>
        </p:txBody>
      </p:sp>
      <p:sp>
        <p:nvSpPr>
          <p:cNvPr id="343" name="Google Shape;343;p47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s"/>
              <a:t>¡Hágase la luz!</a:t>
            </a:r>
            <a:endParaRPr/>
          </a:p>
        </p:txBody>
      </p:sp>
      <p:graphicFrame>
        <p:nvGraphicFramePr>
          <p:cNvPr id="344" name="Google Shape;344;p47"/>
          <p:cNvGraphicFramePr/>
          <p:nvPr/>
        </p:nvGraphicFramePr>
        <p:xfrm>
          <a:off x="5762150" y="128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{B7A636DF-59D2-4951-AC9A-6311536D1E39}</a:tableStyleId>
              </a:tblPr>
              <a:tblGrid>
                <a:gridCol w="1517400"/>
                <a:gridCol w="1517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lt1"/>
                          </a:solidFill>
                        </a:rPr>
                        <a:t>P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lt1"/>
                          </a:solidFill>
                        </a:rPr>
                        <a:t>!P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True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False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False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True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5" name="Google Shape;345;p47"/>
          <p:cNvGraphicFramePr/>
          <p:nvPr/>
        </p:nvGraphicFramePr>
        <p:xfrm>
          <a:off x="5535750" y="301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{B7A636DF-59D2-4951-AC9A-6311536D1E39}</a:tableStyleId>
              </a:tblPr>
              <a:tblGrid>
                <a:gridCol w="871900"/>
                <a:gridCol w="871900"/>
                <a:gridCol w="871900"/>
                <a:gridCol w="871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lt1"/>
                          </a:solidFill>
                        </a:rPr>
                        <a:t>P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lt1"/>
                          </a:solidFill>
                        </a:rPr>
                        <a:t>Q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lt1"/>
                          </a:solidFill>
                        </a:rPr>
                        <a:t>P&amp;&amp;Q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lt1"/>
                          </a:solidFill>
                        </a:rPr>
                        <a:t>P||Q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True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True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True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True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True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False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False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True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False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True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False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True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False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False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False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False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/>
          <p:nvPr>
            <p:ph idx="1" type="body"/>
          </p:nvPr>
        </p:nvSpPr>
        <p:spPr>
          <a:xfrm>
            <a:off x="311700" y="699451"/>
            <a:ext cx="86685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 startAt="5"/>
            </a:pPr>
            <a:r>
              <a:rPr b="1" lang="es"/>
              <a:t>Encender de uno en uno los led pares en rojo y led impares en verde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48"/>
          <p:cNvGrpSpPr/>
          <p:nvPr/>
        </p:nvGrpSpPr>
        <p:grpSpPr>
          <a:xfrm>
            <a:off x="3974150" y="1076625"/>
            <a:ext cx="5006050" cy="4021249"/>
            <a:chOff x="3974150" y="1076625"/>
            <a:chExt cx="5006050" cy="4021249"/>
          </a:xfrm>
        </p:grpSpPr>
        <p:pic>
          <p:nvPicPr>
            <p:cNvPr id="352" name="Google Shape;352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74150" y="1076625"/>
              <a:ext cx="5006050" cy="4021249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53" name="Google Shape;353;p48"/>
            <p:cNvSpPr/>
            <p:nvPr/>
          </p:nvSpPr>
          <p:spPr>
            <a:xfrm>
              <a:off x="4241425" y="1406350"/>
              <a:ext cx="2017200" cy="505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48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¡Hágase la luz!</a:t>
            </a:r>
            <a:endParaRPr/>
          </a:p>
        </p:txBody>
      </p:sp>
      <p:sp>
        <p:nvSpPr>
          <p:cNvPr id="355" name="Google Shape;355;p48"/>
          <p:cNvSpPr txBox="1"/>
          <p:nvPr>
            <p:ph idx="1" type="body"/>
          </p:nvPr>
        </p:nvSpPr>
        <p:spPr>
          <a:xfrm>
            <a:off x="311700" y="1372975"/>
            <a:ext cx="3591900" cy="3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Podemos usar un condicional simple usando los operadores </a:t>
            </a:r>
            <a:r>
              <a:rPr b="1" lang="es">
                <a:solidFill>
                  <a:schemeClr val="dk1"/>
                </a:solidFill>
              </a:rPr>
              <a:t>== </a:t>
            </a:r>
            <a:r>
              <a:rPr lang="es" sz="1700"/>
              <a:t>(igual)</a:t>
            </a:r>
            <a:r>
              <a:rPr b="1" lang="es" sz="1700">
                <a:solidFill>
                  <a:schemeClr val="dk1"/>
                </a:solidFill>
              </a:rPr>
              <a:t> </a:t>
            </a:r>
            <a:r>
              <a:rPr b="1" lang="es"/>
              <a:t>y </a:t>
            </a:r>
            <a:r>
              <a:rPr b="1" lang="es">
                <a:solidFill>
                  <a:schemeClr val="dk1"/>
                </a:solidFill>
              </a:rPr>
              <a:t>!= </a:t>
            </a:r>
            <a:r>
              <a:rPr lang="es" sz="1700"/>
              <a:t>(distinto)</a:t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CC0099"/>
                </a:solidFill>
              </a:rPr>
              <a:t>If (</a:t>
            </a:r>
            <a:r>
              <a:rPr lang="es" sz="2800"/>
              <a:t>condición</a:t>
            </a:r>
            <a:r>
              <a:rPr b="1" lang="es" sz="2800">
                <a:solidFill>
                  <a:srgbClr val="CC0099"/>
                </a:solidFill>
              </a:rPr>
              <a:t>){</a:t>
            </a:r>
            <a:endParaRPr b="1" sz="2800">
              <a:solidFill>
                <a:srgbClr val="CC0099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chemeClr val="dk2"/>
                </a:solidFill>
              </a:rPr>
              <a:t> 	</a:t>
            </a:r>
            <a:r>
              <a:rPr lang="es" sz="2800"/>
              <a:t>sentencias</a:t>
            </a:r>
            <a:r>
              <a:rPr b="1" lang="es" sz="2800"/>
              <a:t>;</a:t>
            </a:r>
            <a:endParaRPr b="1" sz="2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CC0099"/>
                </a:solidFill>
              </a:rPr>
              <a:t>}</a:t>
            </a:r>
            <a:endParaRPr b="1" sz="2800">
              <a:solidFill>
                <a:srgbClr val="CC00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356" name="Google Shape;356;p48"/>
          <p:cNvCxnSpPr/>
          <p:nvPr/>
        </p:nvCxnSpPr>
        <p:spPr>
          <a:xfrm>
            <a:off x="2687775" y="3472725"/>
            <a:ext cx="1465200" cy="870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" name="Google Shape;357;p48"/>
          <p:cNvSpPr/>
          <p:nvPr/>
        </p:nvSpPr>
        <p:spPr>
          <a:xfrm>
            <a:off x="4252100" y="3422175"/>
            <a:ext cx="4728000" cy="165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8"/>
          <p:cNvSpPr/>
          <p:nvPr/>
        </p:nvSpPr>
        <p:spPr>
          <a:xfrm>
            <a:off x="235650" y="4047175"/>
            <a:ext cx="3032700" cy="922200"/>
          </a:xfrm>
          <a:prstGeom prst="roundRect">
            <a:avLst>
              <a:gd fmla="val 16667" name="adj"/>
            </a:avLst>
          </a:prstGeom>
          <a:solidFill>
            <a:srgbClr val="CC00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==          ¿Son iguales?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!=         ¿Son distintos?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59" name="Google Shape;359;p48"/>
          <p:cNvSpPr/>
          <p:nvPr/>
        </p:nvSpPr>
        <p:spPr>
          <a:xfrm>
            <a:off x="1065580" y="4572233"/>
            <a:ext cx="235800" cy="15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8"/>
          <p:cNvSpPr/>
          <p:nvPr/>
        </p:nvSpPr>
        <p:spPr>
          <a:xfrm>
            <a:off x="1141780" y="4343633"/>
            <a:ext cx="235800" cy="15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¡Hágase la luz!</a:t>
            </a:r>
            <a:endParaRPr/>
          </a:p>
        </p:txBody>
      </p:sp>
      <p:sp>
        <p:nvSpPr>
          <p:cNvPr id="366" name="Google Shape;366;p49"/>
          <p:cNvSpPr txBox="1"/>
          <p:nvPr>
            <p:ph idx="1" type="body"/>
          </p:nvPr>
        </p:nvSpPr>
        <p:spPr>
          <a:xfrm>
            <a:off x="311700" y="699451"/>
            <a:ext cx="86685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 startAt="5"/>
            </a:pPr>
            <a:r>
              <a:rPr b="1" lang="es"/>
              <a:t>Encender de uno en uno los led pares en rojo y led impares en verde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9"/>
          <p:cNvSpPr txBox="1"/>
          <p:nvPr>
            <p:ph idx="1" type="body"/>
          </p:nvPr>
        </p:nvSpPr>
        <p:spPr>
          <a:xfrm>
            <a:off x="311700" y="1372975"/>
            <a:ext cx="3591900" cy="3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Veamos que hace el código: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s"/>
              <a:t>Creo una</a:t>
            </a:r>
            <a:r>
              <a:rPr b="1" lang="es">
                <a:solidFill>
                  <a:srgbClr val="CC0099"/>
                </a:solidFill>
              </a:rPr>
              <a:t> variable numLed</a:t>
            </a:r>
            <a:r>
              <a:rPr lang="es"/>
              <a:t> y le asigno el valor </a:t>
            </a:r>
            <a:r>
              <a:rPr b="1" lang="es">
                <a:solidFill>
                  <a:srgbClr val="CC0099"/>
                </a:solidFill>
              </a:rPr>
              <a:t>2. (línea 21)</a:t>
            </a:r>
            <a:endParaRPr b="1">
              <a:solidFill>
                <a:srgbClr val="CC00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s"/>
              <a:t>Creo una </a:t>
            </a:r>
            <a:r>
              <a:rPr b="1" lang="es">
                <a:solidFill>
                  <a:srgbClr val="CC0099"/>
                </a:solidFill>
              </a:rPr>
              <a:t>variable calculo </a:t>
            </a:r>
            <a:r>
              <a:rPr lang="es"/>
              <a:t>a la que le asigno el </a:t>
            </a:r>
            <a:r>
              <a:rPr b="1" lang="es">
                <a:solidFill>
                  <a:srgbClr val="CC0099"/>
                </a:solidFill>
              </a:rPr>
              <a:t>resto de dividir numLed entre 2</a:t>
            </a:r>
            <a:r>
              <a:rPr lang="es"/>
              <a:t> (para saber si es par o impar) </a:t>
            </a:r>
            <a:r>
              <a:rPr b="1" lang="es">
                <a:solidFill>
                  <a:srgbClr val="CC0099"/>
                </a:solidFill>
              </a:rPr>
              <a:t>línea 23.</a:t>
            </a:r>
            <a:endParaRPr b="1">
              <a:solidFill>
                <a:srgbClr val="CC00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s"/>
              <a:t>Si el valor de calculo es igual a 0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s"/>
              <a:t>entonces enciende el led numLed de color rojo.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s"/>
              <a:t>Si el valor de calculo es distinto de 0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s"/>
              <a:t>entonces enciende el led numLed de color verde.</a:t>
            </a:r>
            <a:endParaRPr/>
          </a:p>
        </p:txBody>
      </p:sp>
      <p:grpSp>
        <p:nvGrpSpPr>
          <p:cNvPr id="368" name="Google Shape;368;p49"/>
          <p:cNvGrpSpPr/>
          <p:nvPr/>
        </p:nvGrpSpPr>
        <p:grpSpPr>
          <a:xfrm>
            <a:off x="3974150" y="1076625"/>
            <a:ext cx="5006050" cy="4021249"/>
            <a:chOff x="3974150" y="1076625"/>
            <a:chExt cx="5006050" cy="4021249"/>
          </a:xfrm>
        </p:grpSpPr>
        <p:pic>
          <p:nvPicPr>
            <p:cNvPr id="369" name="Google Shape;369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74150" y="1076625"/>
              <a:ext cx="5006050" cy="4021249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70" name="Google Shape;370;p49"/>
            <p:cNvSpPr/>
            <p:nvPr/>
          </p:nvSpPr>
          <p:spPr>
            <a:xfrm>
              <a:off x="4241425" y="1406350"/>
              <a:ext cx="2017200" cy="505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50"/>
          <p:cNvGrpSpPr/>
          <p:nvPr/>
        </p:nvGrpSpPr>
        <p:grpSpPr>
          <a:xfrm>
            <a:off x="3974150" y="1076625"/>
            <a:ext cx="5006050" cy="4021249"/>
            <a:chOff x="3974150" y="1076625"/>
            <a:chExt cx="5006050" cy="4021249"/>
          </a:xfrm>
        </p:grpSpPr>
        <p:pic>
          <p:nvPicPr>
            <p:cNvPr id="376" name="Google Shape;376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74150" y="1076625"/>
              <a:ext cx="5006050" cy="4021249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77" name="Google Shape;377;p50"/>
            <p:cNvSpPr/>
            <p:nvPr/>
          </p:nvSpPr>
          <p:spPr>
            <a:xfrm>
              <a:off x="4241425" y="1406350"/>
              <a:ext cx="2017200" cy="505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50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¡Hágase la luz!</a:t>
            </a:r>
            <a:endParaRPr/>
          </a:p>
        </p:txBody>
      </p:sp>
      <p:sp>
        <p:nvSpPr>
          <p:cNvPr id="379" name="Google Shape;379;p50"/>
          <p:cNvSpPr txBox="1"/>
          <p:nvPr>
            <p:ph idx="1" type="body"/>
          </p:nvPr>
        </p:nvSpPr>
        <p:spPr>
          <a:xfrm>
            <a:off x="311700" y="699451"/>
            <a:ext cx="86685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 startAt="5"/>
            </a:pPr>
            <a:r>
              <a:rPr b="1" lang="es"/>
              <a:t>Encender de uno en uno los led pares en rojo y led impares en verde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0"/>
          <p:cNvSpPr txBox="1"/>
          <p:nvPr>
            <p:ph idx="1" type="body"/>
          </p:nvPr>
        </p:nvSpPr>
        <p:spPr>
          <a:xfrm>
            <a:off x="311700" y="1372975"/>
            <a:ext cx="3591900" cy="3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Veamos que hace el código: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s"/>
              <a:t>Creo una</a:t>
            </a:r>
            <a:r>
              <a:rPr b="1" lang="es">
                <a:solidFill>
                  <a:srgbClr val="CC0099"/>
                </a:solidFill>
              </a:rPr>
              <a:t> variable numLed</a:t>
            </a:r>
            <a:r>
              <a:rPr lang="es"/>
              <a:t> y le asigno el valor </a:t>
            </a:r>
            <a:r>
              <a:rPr b="1" lang="es">
                <a:solidFill>
                  <a:srgbClr val="CC0099"/>
                </a:solidFill>
              </a:rPr>
              <a:t>2. (línea 21)</a:t>
            </a:r>
            <a:endParaRPr b="1">
              <a:solidFill>
                <a:srgbClr val="CC00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s"/>
              <a:t>Creo una </a:t>
            </a:r>
            <a:r>
              <a:rPr b="1" lang="es">
                <a:solidFill>
                  <a:srgbClr val="CC0099"/>
                </a:solidFill>
              </a:rPr>
              <a:t>variable calculo </a:t>
            </a:r>
            <a:r>
              <a:rPr lang="es"/>
              <a:t>a la que le asigno el </a:t>
            </a:r>
            <a:r>
              <a:rPr b="1" lang="es">
                <a:solidFill>
                  <a:srgbClr val="CC0099"/>
                </a:solidFill>
              </a:rPr>
              <a:t>resto de dividir numLed entre 2</a:t>
            </a:r>
            <a:r>
              <a:rPr lang="es"/>
              <a:t> (para saber si es par o impar) </a:t>
            </a:r>
            <a:r>
              <a:rPr b="1" lang="es">
                <a:solidFill>
                  <a:srgbClr val="CC0099"/>
                </a:solidFill>
              </a:rPr>
              <a:t>línea 23.</a:t>
            </a:r>
            <a:endParaRPr b="1">
              <a:solidFill>
                <a:srgbClr val="CC00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s">
                <a:solidFill>
                  <a:srgbClr val="CC0099"/>
                </a:solidFill>
              </a:rPr>
              <a:t>Si </a:t>
            </a:r>
            <a:r>
              <a:rPr lang="es"/>
              <a:t>el valor de </a:t>
            </a:r>
            <a:r>
              <a:rPr lang="es">
                <a:solidFill>
                  <a:srgbClr val="CC0099"/>
                </a:solidFill>
              </a:rPr>
              <a:t>calculo es igual a 0</a:t>
            </a:r>
            <a:endParaRPr>
              <a:solidFill>
                <a:srgbClr val="CC0099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s">
                <a:solidFill>
                  <a:srgbClr val="CC0099"/>
                </a:solidFill>
              </a:rPr>
              <a:t>entonces </a:t>
            </a:r>
            <a:r>
              <a:rPr lang="es"/>
              <a:t>enciende el led numLed de color rojo.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s">
                <a:solidFill>
                  <a:srgbClr val="CC0099"/>
                </a:solidFill>
              </a:rPr>
              <a:t>Si </a:t>
            </a:r>
            <a:r>
              <a:rPr lang="es"/>
              <a:t>el valor de </a:t>
            </a:r>
            <a:r>
              <a:rPr lang="es">
                <a:solidFill>
                  <a:srgbClr val="CC0099"/>
                </a:solidFill>
              </a:rPr>
              <a:t>calculo es distinto de 0</a:t>
            </a:r>
            <a:endParaRPr>
              <a:solidFill>
                <a:srgbClr val="CC0099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s">
                <a:solidFill>
                  <a:srgbClr val="CC0099"/>
                </a:solidFill>
              </a:rPr>
              <a:t>entonces </a:t>
            </a:r>
            <a:r>
              <a:rPr lang="es"/>
              <a:t>enciende el led numLed de color verde.</a:t>
            </a:r>
            <a:endParaRPr/>
          </a:p>
        </p:txBody>
      </p:sp>
      <p:cxnSp>
        <p:nvCxnSpPr>
          <p:cNvPr id="381" name="Google Shape;381;p50"/>
          <p:cNvCxnSpPr/>
          <p:nvPr/>
        </p:nvCxnSpPr>
        <p:spPr>
          <a:xfrm>
            <a:off x="3722425" y="3240700"/>
            <a:ext cx="630600" cy="726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50"/>
          <p:cNvCxnSpPr/>
          <p:nvPr/>
        </p:nvCxnSpPr>
        <p:spPr>
          <a:xfrm>
            <a:off x="3363300" y="3556000"/>
            <a:ext cx="1129800" cy="648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50"/>
          <p:cNvCxnSpPr/>
          <p:nvPr/>
        </p:nvCxnSpPr>
        <p:spPr>
          <a:xfrm>
            <a:off x="3415850" y="3976425"/>
            <a:ext cx="928500" cy="639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50"/>
          <p:cNvCxnSpPr/>
          <p:nvPr/>
        </p:nvCxnSpPr>
        <p:spPr>
          <a:xfrm>
            <a:off x="3538475" y="4493175"/>
            <a:ext cx="876000" cy="35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1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¡Hágase la luz!</a:t>
            </a:r>
            <a:endParaRPr/>
          </a:p>
        </p:txBody>
      </p:sp>
      <p:sp>
        <p:nvSpPr>
          <p:cNvPr id="390" name="Google Shape;390;p51"/>
          <p:cNvSpPr txBox="1"/>
          <p:nvPr>
            <p:ph idx="1" type="body"/>
          </p:nvPr>
        </p:nvSpPr>
        <p:spPr>
          <a:xfrm>
            <a:off x="311700" y="699451"/>
            <a:ext cx="86685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 startAt="5"/>
            </a:pPr>
            <a:r>
              <a:rPr b="1" lang="es"/>
              <a:t>Encender de uno en uno los led pares en rojo y led impares en verde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s" sz="1700"/>
              <a:t>¿Y si queremos que haga las comprobaciones de manera automática para todos los leds?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CC0099"/>
              </a:buClr>
              <a:buSzPts val="1700"/>
              <a:buChar char="❏"/>
            </a:pPr>
            <a:r>
              <a:rPr b="1" lang="es" sz="1700">
                <a:solidFill>
                  <a:srgbClr val="CC0099"/>
                </a:solidFill>
              </a:rPr>
              <a:t>¡Usaremos bucles!</a:t>
            </a:r>
            <a:endParaRPr b="1" sz="1700">
              <a:solidFill>
                <a:srgbClr val="CC0099"/>
              </a:solidFill>
            </a:endParaRPr>
          </a:p>
        </p:txBody>
      </p:sp>
      <p:sp>
        <p:nvSpPr>
          <p:cNvPr id="391" name="Google Shape;391;p51"/>
          <p:cNvSpPr/>
          <p:nvPr/>
        </p:nvSpPr>
        <p:spPr>
          <a:xfrm>
            <a:off x="313175" y="706775"/>
            <a:ext cx="7581600" cy="505800"/>
          </a:xfrm>
          <a:prstGeom prst="rect">
            <a:avLst/>
          </a:prstGeom>
          <a:noFill/>
          <a:ln cap="flat" cmpd="sng" w="9525">
            <a:solidFill>
              <a:srgbClr val="CC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92" name="Google Shape;39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100" y="2416425"/>
            <a:ext cx="20955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2"/>
          <p:cNvSpPr txBox="1"/>
          <p:nvPr>
            <p:ph idx="1" type="body"/>
          </p:nvPr>
        </p:nvSpPr>
        <p:spPr>
          <a:xfrm>
            <a:off x="311700" y="775651"/>
            <a:ext cx="86685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48"/>
              <a:t>Bucles</a:t>
            </a:r>
            <a:endParaRPr b="1" sz="334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39285"/>
              <a:buFont typeface="Arial"/>
              <a:buNone/>
            </a:pPr>
            <a:r>
              <a:rPr b="1" lang="es" sz="2800">
                <a:solidFill>
                  <a:srgbClr val="21409A"/>
                </a:solidFill>
                <a:latin typeface="Arial"/>
                <a:ea typeface="Arial"/>
                <a:cs typeface="Arial"/>
                <a:sym typeface="Arial"/>
              </a:rPr>
              <a:t>Loop(){</a:t>
            </a:r>
            <a:endParaRPr b="1" sz="2800">
              <a:solidFill>
                <a:srgbClr val="21409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9285"/>
              <a:buFont typeface="Arial"/>
              <a:buNone/>
            </a:pPr>
            <a:r>
              <a:rPr b="1" lang="es" sz="2800">
                <a:solidFill>
                  <a:srgbClr val="A3238E"/>
                </a:solidFill>
                <a:latin typeface="Arial"/>
                <a:ea typeface="Arial"/>
                <a:cs typeface="Arial"/>
                <a:sym typeface="Arial"/>
              </a:rPr>
              <a:t>  Lo que se va a repetir siempre</a:t>
            </a:r>
            <a:endParaRPr b="1" sz="2800">
              <a:solidFill>
                <a:srgbClr val="A3238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21409A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1" sz="2800">
              <a:solidFill>
                <a:srgbClr val="21409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9285"/>
              <a:buFont typeface="Arial"/>
              <a:buNone/>
            </a:pPr>
            <a:r>
              <a:t/>
            </a:r>
            <a:endParaRPr b="1" sz="2800">
              <a:solidFill>
                <a:srgbClr val="21409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9285"/>
              <a:buFont typeface="Arial"/>
              <a:buNone/>
            </a:pPr>
            <a:r>
              <a:rPr b="1" lang="es" sz="2800">
                <a:solidFill>
                  <a:srgbClr val="21409A"/>
                </a:solidFill>
                <a:latin typeface="Arial"/>
                <a:ea typeface="Arial"/>
                <a:cs typeface="Arial"/>
                <a:sym typeface="Arial"/>
              </a:rPr>
              <a:t>for (inicio; fin; incremento){</a:t>
            </a:r>
            <a:endParaRPr b="1" sz="2800">
              <a:solidFill>
                <a:srgbClr val="21409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9285"/>
              <a:buFont typeface="Arial"/>
              <a:buNone/>
            </a:pPr>
            <a:r>
              <a:rPr b="1" lang="es" sz="2800">
                <a:solidFill>
                  <a:srgbClr val="A3238E"/>
                </a:solidFill>
                <a:latin typeface="Arial"/>
                <a:ea typeface="Arial"/>
                <a:cs typeface="Arial"/>
                <a:sym typeface="Arial"/>
              </a:rPr>
              <a:t>  Lo que se va a repetir desde inicio a fin</a:t>
            </a:r>
            <a:endParaRPr b="1" sz="2800">
              <a:solidFill>
                <a:srgbClr val="A3238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21409A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1" sz="2800">
              <a:solidFill>
                <a:srgbClr val="21409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9285"/>
              <a:buFont typeface="Arial"/>
              <a:buNone/>
            </a:pPr>
            <a:r>
              <a:t/>
            </a:r>
            <a:endParaRPr b="1" sz="2800">
              <a:solidFill>
                <a:srgbClr val="21409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9285"/>
              <a:buFont typeface="Arial"/>
              <a:buNone/>
            </a:pPr>
            <a:r>
              <a:rPr b="1" lang="es" sz="2800">
                <a:solidFill>
                  <a:srgbClr val="21409A"/>
                </a:solidFill>
                <a:latin typeface="Arial"/>
                <a:ea typeface="Arial"/>
                <a:cs typeface="Arial"/>
                <a:sym typeface="Arial"/>
              </a:rPr>
              <a:t>while(</a:t>
            </a:r>
            <a:r>
              <a:rPr b="1" i="1" lang="es" sz="2800">
                <a:solidFill>
                  <a:srgbClr val="A3238E"/>
                </a:solidFill>
                <a:latin typeface="Arial"/>
                <a:ea typeface="Arial"/>
                <a:cs typeface="Arial"/>
                <a:sym typeface="Arial"/>
              </a:rPr>
              <a:t>condición</a:t>
            </a:r>
            <a:r>
              <a:rPr b="1" lang="es" sz="2800">
                <a:solidFill>
                  <a:srgbClr val="21409A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b="1" sz="2800">
              <a:solidFill>
                <a:srgbClr val="21409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9285"/>
              <a:buFont typeface="Arial"/>
              <a:buNone/>
            </a:pPr>
            <a:r>
              <a:rPr b="1" lang="es" sz="2800">
                <a:solidFill>
                  <a:srgbClr val="A3238E"/>
                </a:solidFill>
                <a:latin typeface="Arial"/>
                <a:ea typeface="Arial"/>
                <a:cs typeface="Arial"/>
                <a:sym typeface="Arial"/>
              </a:rPr>
              <a:t>lo que quiero que haga mientras se cumpla la condición</a:t>
            </a:r>
            <a:endParaRPr b="1" sz="2800">
              <a:solidFill>
                <a:srgbClr val="A3238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21409A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1"/>
          </a:p>
        </p:txBody>
      </p:sp>
      <p:sp>
        <p:nvSpPr>
          <p:cNvPr id="398" name="Google Shape;398;p52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Bucles o ciclos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¡Hágase la luz!</a:t>
            </a:r>
            <a:endParaRPr/>
          </a:p>
        </p:txBody>
      </p:sp>
      <p:sp>
        <p:nvSpPr>
          <p:cNvPr id="404" name="Google Shape;404;p53"/>
          <p:cNvSpPr txBox="1"/>
          <p:nvPr>
            <p:ph idx="1" type="body"/>
          </p:nvPr>
        </p:nvSpPr>
        <p:spPr>
          <a:xfrm>
            <a:off x="311700" y="699451"/>
            <a:ext cx="86685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 startAt="5"/>
            </a:pPr>
            <a:r>
              <a:rPr b="1" lang="es"/>
              <a:t>Encender de uno en uno los led pares en rojo y led impares en verde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s" sz="1700"/>
              <a:t>Bucles: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s" sz="1700"/>
              <a:t>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s" sz="1700"/>
              <a:t>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t/>
            </a:r>
            <a:endParaRPr sz="1700"/>
          </a:p>
        </p:txBody>
      </p:sp>
      <p:sp>
        <p:nvSpPr>
          <p:cNvPr id="405" name="Google Shape;405;p53"/>
          <p:cNvSpPr/>
          <p:nvPr/>
        </p:nvSpPr>
        <p:spPr>
          <a:xfrm>
            <a:off x="313175" y="706775"/>
            <a:ext cx="7581600" cy="505800"/>
          </a:xfrm>
          <a:prstGeom prst="rect">
            <a:avLst/>
          </a:prstGeom>
          <a:noFill/>
          <a:ln cap="flat" cmpd="sng" w="9525">
            <a:solidFill>
              <a:srgbClr val="CC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6" name="Google Shape;406;p53"/>
          <p:cNvSpPr txBox="1"/>
          <p:nvPr/>
        </p:nvSpPr>
        <p:spPr>
          <a:xfrm>
            <a:off x="729299" y="1707600"/>
            <a:ext cx="8003100" cy="3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21409A"/>
                </a:solidFill>
              </a:rPr>
              <a:t>Loop(){</a:t>
            </a:r>
            <a:endParaRPr b="1" sz="1600">
              <a:solidFill>
                <a:srgbClr val="21409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3238E"/>
                </a:solidFill>
              </a:rPr>
              <a:t>  Lo que se va a repetir siempre</a:t>
            </a:r>
            <a:endParaRPr b="1" sz="1600">
              <a:solidFill>
                <a:srgbClr val="A3238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21409A"/>
                </a:solidFill>
              </a:rPr>
              <a:t>}</a:t>
            </a:r>
            <a:endParaRPr b="1" sz="1600">
              <a:solidFill>
                <a:srgbClr val="21409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1409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21409A"/>
                </a:solidFill>
              </a:rPr>
              <a:t>for (inicio; fin; incremento){</a:t>
            </a:r>
            <a:endParaRPr b="1" sz="1600">
              <a:solidFill>
                <a:srgbClr val="21409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3238E"/>
                </a:solidFill>
              </a:rPr>
              <a:t>  Lo que se va a repetir desde inicio a fin</a:t>
            </a:r>
            <a:endParaRPr b="1" sz="1600">
              <a:solidFill>
                <a:srgbClr val="A3238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21409A"/>
                </a:solidFill>
              </a:rPr>
              <a:t>}</a:t>
            </a:r>
            <a:endParaRPr b="1" sz="1600">
              <a:solidFill>
                <a:srgbClr val="21409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1409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21409A"/>
                </a:solidFill>
              </a:rPr>
              <a:t>while(</a:t>
            </a:r>
            <a:r>
              <a:rPr b="1" i="1" lang="es" sz="1600">
                <a:solidFill>
                  <a:srgbClr val="A3238E"/>
                </a:solidFill>
              </a:rPr>
              <a:t>condición</a:t>
            </a:r>
            <a:r>
              <a:rPr b="1" lang="es" sz="1600">
                <a:solidFill>
                  <a:srgbClr val="21409A"/>
                </a:solidFill>
              </a:rPr>
              <a:t>){</a:t>
            </a:r>
            <a:endParaRPr b="1" sz="1600">
              <a:solidFill>
                <a:srgbClr val="21409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3238E"/>
                </a:solidFill>
              </a:rPr>
              <a:t>lo que quiero que haga mientras se cumpla </a:t>
            </a:r>
            <a:endParaRPr b="1" sz="1600">
              <a:solidFill>
                <a:srgbClr val="A3238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3238E"/>
                </a:solidFill>
              </a:rPr>
              <a:t>la condición</a:t>
            </a:r>
            <a:endParaRPr b="1" sz="1600">
              <a:solidFill>
                <a:srgbClr val="A3238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21409A"/>
                </a:solidFill>
              </a:rPr>
              <a:t>}</a:t>
            </a:r>
            <a:endParaRPr b="1" sz="6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4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¡Hágase la luz!</a:t>
            </a:r>
            <a:endParaRPr/>
          </a:p>
        </p:txBody>
      </p:sp>
      <p:sp>
        <p:nvSpPr>
          <p:cNvPr id="412" name="Google Shape;412;p54"/>
          <p:cNvSpPr txBox="1"/>
          <p:nvPr>
            <p:ph idx="1" type="body"/>
          </p:nvPr>
        </p:nvSpPr>
        <p:spPr>
          <a:xfrm>
            <a:off x="311700" y="699451"/>
            <a:ext cx="86685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 startAt="5"/>
            </a:pPr>
            <a:r>
              <a:rPr b="1" lang="es"/>
              <a:t>Encender de uno en uno los led pares en rojo y led impares en verde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s" sz="1700"/>
              <a:t>Bucles: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s" sz="1700"/>
              <a:t>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13" name="Google Shape;413;p54"/>
          <p:cNvSpPr/>
          <p:nvPr/>
        </p:nvSpPr>
        <p:spPr>
          <a:xfrm>
            <a:off x="313175" y="706775"/>
            <a:ext cx="7581600" cy="505800"/>
          </a:xfrm>
          <a:prstGeom prst="rect">
            <a:avLst/>
          </a:prstGeom>
          <a:noFill/>
          <a:ln cap="flat" cmpd="sng" w="9525">
            <a:solidFill>
              <a:srgbClr val="CC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4" name="Google Shape;414;p54"/>
          <p:cNvSpPr txBox="1"/>
          <p:nvPr/>
        </p:nvSpPr>
        <p:spPr>
          <a:xfrm>
            <a:off x="729299" y="1707600"/>
            <a:ext cx="8003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21409A"/>
                </a:solidFill>
              </a:rPr>
              <a:t>Loop(){</a:t>
            </a:r>
            <a:endParaRPr b="1" sz="1600">
              <a:solidFill>
                <a:srgbClr val="21409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3238E"/>
                </a:solidFill>
              </a:rPr>
              <a:t>  Lo que se va a repetir siempre</a:t>
            </a:r>
            <a:endParaRPr b="1" sz="1600">
              <a:solidFill>
                <a:srgbClr val="A3238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21409A"/>
                </a:solidFill>
              </a:rPr>
              <a:t>}</a:t>
            </a:r>
            <a:endParaRPr b="1" sz="1600">
              <a:solidFill>
                <a:srgbClr val="21409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15" name="Google Shape;4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125" y="1635949"/>
            <a:ext cx="4979300" cy="202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4"/>
          <p:cNvSpPr/>
          <p:nvPr/>
        </p:nvSpPr>
        <p:spPr>
          <a:xfrm>
            <a:off x="4279850" y="1813650"/>
            <a:ext cx="1170600" cy="27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5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¡Hágase la luz!</a:t>
            </a:r>
            <a:endParaRPr/>
          </a:p>
        </p:txBody>
      </p:sp>
      <p:sp>
        <p:nvSpPr>
          <p:cNvPr id="422" name="Google Shape;422;p55"/>
          <p:cNvSpPr txBox="1"/>
          <p:nvPr>
            <p:ph idx="1" type="body"/>
          </p:nvPr>
        </p:nvSpPr>
        <p:spPr>
          <a:xfrm>
            <a:off x="311700" y="699451"/>
            <a:ext cx="86685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 startAt="5"/>
            </a:pPr>
            <a:r>
              <a:rPr b="1" lang="es"/>
              <a:t>Encender de uno en uno los led pares en rojo y led impares en verde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s" sz="1700"/>
              <a:t>Bucles: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23" name="Google Shape;423;p55"/>
          <p:cNvSpPr/>
          <p:nvPr/>
        </p:nvSpPr>
        <p:spPr>
          <a:xfrm>
            <a:off x="313175" y="706775"/>
            <a:ext cx="7581600" cy="505800"/>
          </a:xfrm>
          <a:prstGeom prst="rect">
            <a:avLst/>
          </a:prstGeom>
          <a:noFill/>
          <a:ln cap="flat" cmpd="sng" w="9525">
            <a:solidFill>
              <a:srgbClr val="CC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4" name="Google Shape;424;p55"/>
          <p:cNvSpPr txBox="1"/>
          <p:nvPr/>
        </p:nvSpPr>
        <p:spPr>
          <a:xfrm>
            <a:off x="767683" y="1707600"/>
            <a:ext cx="8003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21409A"/>
                </a:solidFill>
              </a:rPr>
              <a:t>for (inicio; fin; incremento){</a:t>
            </a:r>
            <a:endParaRPr b="1" sz="1600">
              <a:solidFill>
                <a:srgbClr val="21409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3238E"/>
                </a:solidFill>
              </a:rPr>
              <a:t>  Lo que se va a repetir desde inicio a fin</a:t>
            </a:r>
            <a:endParaRPr b="1" sz="1600">
              <a:solidFill>
                <a:srgbClr val="A3238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21409A"/>
                </a:solidFill>
              </a:rPr>
              <a:t>}</a:t>
            </a:r>
            <a:endParaRPr b="1" sz="1600">
              <a:solidFill>
                <a:srgbClr val="21409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25" name="Google Shape;4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9325" y="623340"/>
            <a:ext cx="439382" cy="5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6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¡Hágase la luz!</a:t>
            </a:r>
            <a:endParaRPr/>
          </a:p>
        </p:txBody>
      </p:sp>
      <p:sp>
        <p:nvSpPr>
          <p:cNvPr id="431" name="Google Shape;431;p56"/>
          <p:cNvSpPr txBox="1"/>
          <p:nvPr>
            <p:ph idx="1" type="body"/>
          </p:nvPr>
        </p:nvSpPr>
        <p:spPr>
          <a:xfrm>
            <a:off x="311700" y="699451"/>
            <a:ext cx="86685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 startAt="5"/>
            </a:pPr>
            <a:r>
              <a:rPr b="1" lang="es"/>
              <a:t>Encender de uno en uno los led pares en rojo y led impares en verde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s" sz="1700"/>
              <a:t>Bucles: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32" name="Google Shape;432;p56"/>
          <p:cNvSpPr/>
          <p:nvPr/>
        </p:nvSpPr>
        <p:spPr>
          <a:xfrm>
            <a:off x="313175" y="706775"/>
            <a:ext cx="7581600" cy="505800"/>
          </a:xfrm>
          <a:prstGeom prst="rect">
            <a:avLst/>
          </a:prstGeom>
          <a:noFill/>
          <a:ln cap="flat" cmpd="sng" w="9525">
            <a:solidFill>
              <a:srgbClr val="CC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3" name="Google Shape;433;p56"/>
          <p:cNvSpPr txBox="1"/>
          <p:nvPr/>
        </p:nvSpPr>
        <p:spPr>
          <a:xfrm>
            <a:off x="767683" y="1707600"/>
            <a:ext cx="8003100" cy="13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21409A"/>
                </a:solidFill>
              </a:rPr>
              <a:t>while(</a:t>
            </a:r>
            <a:r>
              <a:rPr b="1" i="1" lang="es" sz="1600">
                <a:solidFill>
                  <a:srgbClr val="A3238E"/>
                </a:solidFill>
              </a:rPr>
              <a:t>condición</a:t>
            </a:r>
            <a:r>
              <a:rPr b="1" lang="es" sz="1600">
                <a:solidFill>
                  <a:srgbClr val="21409A"/>
                </a:solidFill>
              </a:rPr>
              <a:t>){</a:t>
            </a:r>
            <a:endParaRPr b="1" sz="1600">
              <a:solidFill>
                <a:srgbClr val="21409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3238E"/>
                </a:solidFill>
              </a:rPr>
              <a:t>lo que quiero que haga mientras </a:t>
            </a:r>
            <a:endParaRPr b="1" sz="1600">
              <a:solidFill>
                <a:srgbClr val="A3238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A3238E"/>
                </a:solidFill>
              </a:rPr>
              <a:t>se cumpla la condición</a:t>
            </a:r>
            <a:endParaRPr b="1" sz="1600">
              <a:solidFill>
                <a:srgbClr val="A3238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21409A"/>
                </a:solidFill>
              </a:rPr>
              <a:t>}</a:t>
            </a:r>
            <a:endParaRPr b="1" sz="1600">
              <a:solidFill>
                <a:srgbClr val="21409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lang="es" sz="3400">
                <a:solidFill>
                  <a:schemeClr val="dk2"/>
                </a:solidFill>
              </a:rPr>
              <a:t>Piano musical</a:t>
            </a:r>
            <a:endParaRPr sz="34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t/>
            </a:r>
            <a:endParaRPr sz="3400">
              <a:solidFill>
                <a:schemeClr val="dk2"/>
              </a:solidFill>
            </a:endParaRPr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311700" y="1381075"/>
            <a:ext cx="429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s"/>
              <a:t>Arduino Uno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s"/>
              <a:t>Módulo bluetooth HC-05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s"/>
              <a:t>Tira de Leds Adafruit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s"/>
              <a:t>Pantalla OLED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s"/>
              <a:t>Cables arduino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s"/>
              <a:t>3 Servomotores</a:t>
            </a:r>
            <a:endParaRPr/>
          </a:p>
        </p:txBody>
      </p:sp>
      <p:sp>
        <p:nvSpPr>
          <p:cNvPr id="168" name="Google Shape;168;p30"/>
          <p:cNvSpPr txBox="1"/>
          <p:nvPr>
            <p:ph type="title"/>
          </p:nvPr>
        </p:nvSpPr>
        <p:spPr>
          <a:xfrm>
            <a:off x="355412" y="158142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400"/>
              <a:t>Piano musical</a:t>
            </a:r>
            <a:endParaRPr sz="3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¡Hágase la luz!</a:t>
            </a:r>
            <a:endParaRPr/>
          </a:p>
        </p:txBody>
      </p:sp>
      <p:sp>
        <p:nvSpPr>
          <p:cNvPr id="439" name="Google Shape;439;p57"/>
          <p:cNvSpPr txBox="1"/>
          <p:nvPr>
            <p:ph idx="1" type="body"/>
          </p:nvPr>
        </p:nvSpPr>
        <p:spPr>
          <a:xfrm>
            <a:off x="311700" y="699451"/>
            <a:ext cx="86685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 startAt="6"/>
            </a:pPr>
            <a:r>
              <a:rPr b="1" lang="es"/>
              <a:t>Aprendemos el condicional simple y el condicional compuesto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7"/>
          <p:cNvSpPr txBox="1"/>
          <p:nvPr>
            <p:ph idx="1" type="body"/>
          </p:nvPr>
        </p:nvSpPr>
        <p:spPr>
          <a:xfrm>
            <a:off x="311700" y="1372975"/>
            <a:ext cx="4893300" cy="3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Condicional doble</a:t>
            </a:r>
            <a:endParaRPr b="1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CC0099"/>
                </a:solidFill>
              </a:rPr>
              <a:t>If (</a:t>
            </a:r>
            <a:r>
              <a:rPr lang="es" sz="2800"/>
              <a:t>condición</a:t>
            </a:r>
            <a:r>
              <a:rPr b="1" lang="es" sz="2800">
                <a:solidFill>
                  <a:schemeClr val="dk2"/>
                </a:solidFill>
              </a:rPr>
              <a:t> </a:t>
            </a:r>
            <a:r>
              <a:rPr b="1" lang="es" sz="2800">
                <a:solidFill>
                  <a:srgbClr val="CC0099"/>
                </a:solidFill>
              </a:rPr>
              <a:t>){</a:t>
            </a:r>
            <a:endParaRPr b="1" sz="2800">
              <a:solidFill>
                <a:srgbClr val="CC0099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CC0099"/>
                </a:solidFill>
              </a:rPr>
              <a:t> 	</a:t>
            </a:r>
            <a:r>
              <a:rPr lang="es" sz="2800"/>
              <a:t>sentencia1;</a:t>
            </a:r>
            <a:endParaRPr sz="2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CC0099"/>
                </a:solidFill>
              </a:rPr>
              <a:t>}else{</a:t>
            </a:r>
            <a:endParaRPr b="1" sz="2800">
              <a:solidFill>
                <a:srgbClr val="CC0099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chemeClr val="dk2"/>
                </a:solidFill>
              </a:rPr>
              <a:t> 	</a:t>
            </a:r>
            <a:r>
              <a:rPr lang="es" sz="2800"/>
              <a:t>sentencia2;</a:t>
            </a:r>
            <a:endParaRPr sz="28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CC0099"/>
                </a:solidFill>
              </a:rPr>
              <a:t>}</a:t>
            </a:r>
            <a:endParaRPr b="1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800">
              <a:solidFill>
                <a:srgbClr val="CC0099"/>
              </a:solidFill>
            </a:endParaRPr>
          </a:p>
        </p:txBody>
      </p:sp>
      <p:sp>
        <p:nvSpPr>
          <p:cNvPr id="441" name="Google Shape;441;p57"/>
          <p:cNvSpPr txBox="1"/>
          <p:nvPr/>
        </p:nvSpPr>
        <p:spPr>
          <a:xfrm>
            <a:off x="4241025" y="1318950"/>
            <a:ext cx="4763700" cy="28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❏"/>
            </a:pPr>
            <a:r>
              <a:rPr lang="es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Este condicional traducido a lenguaje significa :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❏"/>
            </a:pPr>
            <a:r>
              <a:rPr lang="es" sz="1800">
                <a:solidFill>
                  <a:srgbClr val="CC00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 se cumple condicion </a:t>
            </a:r>
            <a:endParaRPr sz="1800"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❏"/>
            </a:pPr>
            <a:r>
              <a:rPr lang="es" sz="1800">
                <a:solidFill>
                  <a:srgbClr val="CC00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entonces ejecuta sentencia1 </a:t>
            </a:r>
            <a:endParaRPr sz="1800"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❏"/>
            </a:pPr>
            <a:r>
              <a:rPr lang="es" sz="1800">
                <a:solidFill>
                  <a:srgbClr val="CC00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sino se cumple condición</a:t>
            </a:r>
            <a:endParaRPr sz="1800"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❏"/>
            </a:pPr>
            <a:r>
              <a:rPr lang="es" sz="1800">
                <a:solidFill>
                  <a:srgbClr val="CC00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entonces ejecuta sentencia2</a:t>
            </a:r>
            <a:endParaRPr sz="1800"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42" name="Google Shape;442;p57"/>
          <p:cNvCxnSpPr/>
          <p:nvPr/>
        </p:nvCxnSpPr>
        <p:spPr>
          <a:xfrm>
            <a:off x="3573525" y="2093300"/>
            <a:ext cx="797100" cy="359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" name="Google Shape;443;p57"/>
          <p:cNvCxnSpPr/>
          <p:nvPr/>
        </p:nvCxnSpPr>
        <p:spPr>
          <a:xfrm>
            <a:off x="3573525" y="2525975"/>
            <a:ext cx="1147500" cy="294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" name="Google Shape;444;p57"/>
          <p:cNvCxnSpPr/>
          <p:nvPr/>
        </p:nvCxnSpPr>
        <p:spPr>
          <a:xfrm>
            <a:off x="3530225" y="3333125"/>
            <a:ext cx="1225800" cy="144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5" name="Google Shape;445;p57"/>
          <p:cNvCxnSpPr/>
          <p:nvPr/>
        </p:nvCxnSpPr>
        <p:spPr>
          <a:xfrm>
            <a:off x="2399850" y="2925375"/>
            <a:ext cx="1874400" cy="166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57"/>
          <p:cNvSpPr/>
          <p:nvPr/>
        </p:nvSpPr>
        <p:spPr>
          <a:xfrm>
            <a:off x="313175" y="706775"/>
            <a:ext cx="7581600" cy="505800"/>
          </a:xfrm>
          <a:prstGeom prst="rect">
            <a:avLst/>
          </a:prstGeom>
          <a:noFill/>
          <a:ln cap="flat" cmpd="sng" w="9525">
            <a:solidFill>
              <a:srgbClr val="CC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8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¡Hágase la luz!</a:t>
            </a:r>
            <a:endParaRPr/>
          </a:p>
        </p:txBody>
      </p:sp>
      <p:sp>
        <p:nvSpPr>
          <p:cNvPr id="452" name="Google Shape;452;p58"/>
          <p:cNvSpPr txBox="1"/>
          <p:nvPr>
            <p:ph idx="1" type="body"/>
          </p:nvPr>
        </p:nvSpPr>
        <p:spPr>
          <a:xfrm>
            <a:off x="311700" y="699451"/>
            <a:ext cx="86685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 startAt="6"/>
            </a:pPr>
            <a:r>
              <a:rPr b="1" lang="es"/>
              <a:t>Aprendemos el condicional simple y el condicional compuesto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8"/>
          <p:cNvSpPr txBox="1"/>
          <p:nvPr>
            <p:ph idx="1" type="body"/>
          </p:nvPr>
        </p:nvSpPr>
        <p:spPr>
          <a:xfrm>
            <a:off x="311700" y="1372975"/>
            <a:ext cx="3892500" cy="3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Veamos el ejemplo de par o impar, usando un condicional doble.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Sería: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C0099"/>
              </a:buClr>
              <a:buSzPts val="1400"/>
              <a:buChar char="❏"/>
            </a:pPr>
            <a:r>
              <a:rPr lang="es">
                <a:solidFill>
                  <a:srgbClr val="CC0099"/>
                </a:solidFill>
              </a:rPr>
              <a:t>Si el cálculo es igual a cero,</a:t>
            </a:r>
            <a:endParaRPr>
              <a:solidFill>
                <a:srgbClr val="CC0099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C0099"/>
              </a:buClr>
              <a:buSzPts val="1400"/>
              <a:buChar char="❏"/>
            </a:pPr>
            <a:r>
              <a:rPr lang="es">
                <a:solidFill>
                  <a:srgbClr val="CC0099"/>
                </a:solidFill>
              </a:rPr>
              <a:t>entonces enciende el led2 de color rojo.</a:t>
            </a:r>
            <a:endParaRPr>
              <a:solidFill>
                <a:srgbClr val="CC00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C0099"/>
              </a:buClr>
              <a:buSzPts val="1400"/>
              <a:buChar char="❏"/>
            </a:pPr>
            <a:r>
              <a:rPr lang="es">
                <a:solidFill>
                  <a:srgbClr val="CC0099"/>
                </a:solidFill>
              </a:rPr>
              <a:t>Sino,</a:t>
            </a:r>
            <a:endParaRPr>
              <a:solidFill>
                <a:srgbClr val="CC0099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C0099"/>
              </a:buClr>
              <a:buSzPts val="1400"/>
              <a:buChar char="❏"/>
            </a:pPr>
            <a:r>
              <a:rPr lang="es">
                <a:solidFill>
                  <a:srgbClr val="CC0099"/>
                </a:solidFill>
              </a:rPr>
              <a:t>entonces enciende el led 2 de color verde.</a:t>
            </a:r>
            <a:endParaRPr>
              <a:solidFill>
                <a:srgbClr val="CC0099"/>
              </a:solidFill>
            </a:endParaRPr>
          </a:p>
        </p:txBody>
      </p:sp>
      <p:sp>
        <p:nvSpPr>
          <p:cNvPr id="454" name="Google Shape;454;p58"/>
          <p:cNvSpPr/>
          <p:nvPr/>
        </p:nvSpPr>
        <p:spPr>
          <a:xfrm>
            <a:off x="313175" y="706775"/>
            <a:ext cx="7581600" cy="505800"/>
          </a:xfrm>
          <a:prstGeom prst="rect">
            <a:avLst/>
          </a:prstGeom>
          <a:noFill/>
          <a:ln cap="flat" cmpd="sng" w="9525">
            <a:solidFill>
              <a:srgbClr val="CC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55" name="Google Shape;455;p58"/>
          <p:cNvGrpSpPr/>
          <p:nvPr/>
        </p:nvGrpSpPr>
        <p:grpSpPr>
          <a:xfrm>
            <a:off x="4293626" y="1228238"/>
            <a:ext cx="4686576" cy="3864576"/>
            <a:chOff x="4293626" y="1228238"/>
            <a:chExt cx="4686576" cy="3864576"/>
          </a:xfrm>
        </p:grpSpPr>
        <p:pic>
          <p:nvPicPr>
            <p:cNvPr id="456" name="Google Shape;456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93626" y="1228238"/>
              <a:ext cx="4686576" cy="3864576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57" name="Google Shape;457;p58"/>
            <p:cNvSpPr/>
            <p:nvPr/>
          </p:nvSpPr>
          <p:spPr>
            <a:xfrm>
              <a:off x="4476750" y="2045075"/>
              <a:ext cx="2118000" cy="437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9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¡Hágase la luz!</a:t>
            </a:r>
            <a:endParaRPr/>
          </a:p>
        </p:txBody>
      </p:sp>
      <p:sp>
        <p:nvSpPr>
          <p:cNvPr id="463" name="Google Shape;463;p59"/>
          <p:cNvSpPr txBox="1"/>
          <p:nvPr>
            <p:ph idx="1" type="body"/>
          </p:nvPr>
        </p:nvSpPr>
        <p:spPr>
          <a:xfrm>
            <a:off x="311700" y="699451"/>
            <a:ext cx="86685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 startAt="6"/>
            </a:pPr>
            <a:r>
              <a:rPr b="1" lang="es"/>
              <a:t>Aprendemos el condicional simple y el condicional compuesto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9"/>
          <p:cNvSpPr txBox="1"/>
          <p:nvPr>
            <p:ph idx="1" type="body"/>
          </p:nvPr>
        </p:nvSpPr>
        <p:spPr>
          <a:xfrm>
            <a:off x="311700" y="1372975"/>
            <a:ext cx="3892500" cy="3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Veamos el ejemplo de par o impar, usando un condicional doble.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Sería: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C0099"/>
              </a:buClr>
              <a:buSzPts val="1400"/>
              <a:buChar char="❏"/>
            </a:pPr>
            <a:r>
              <a:rPr lang="es">
                <a:solidFill>
                  <a:srgbClr val="CC0099"/>
                </a:solidFill>
              </a:rPr>
              <a:t>Si el cálculo es igual a cero,</a:t>
            </a:r>
            <a:endParaRPr>
              <a:solidFill>
                <a:srgbClr val="CC0099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C0099"/>
              </a:buClr>
              <a:buSzPts val="1400"/>
              <a:buChar char="❏"/>
            </a:pPr>
            <a:r>
              <a:rPr lang="es">
                <a:solidFill>
                  <a:srgbClr val="CC0099"/>
                </a:solidFill>
              </a:rPr>
              <a:t>entonces enciende el led2 de color rojo.</a:t>
            </a:r>
            <a:endParaRPr>
              <a:solidFill>
                <a:srgbClr val="CC00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C0099"/>
              </a:buClr>
              <a:buSzPts val="1400"/>
              <a:buChar char="❏"/>
            </a:pPr>
            <a:r>
              <a:rPr lang="es">
                <a:solidFill>
                  <a:srgbClr val="CC0099"/>
                </a:solidFill>
              </a:rPr>
              <a:t>Sino,</a:t>
            </a:r>
            <a:endParaRPr>
              <a:solidFill>
                <a:srgbClr val="CC0099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C0099"/>
              </a:buClr>
              <a:buSzPts val="1400"/>
              <a:buChar char="❏"/>
            </a:pPr>
            <a:r>
              <a:rPr lang="es">
                <a:solidFill>
                  <a:srgbClr val="CC0099"/>
                </a:solidFill>
              </a:rPr>
              <a:t>entonces enciende el led 2 de color verde.</a:t>
            </a:r>
            <a:endParaRPr>
              <a:solidFill>
                <a:srgbClr val="CC0099"/>
              </a:solidFill>
            </a:endParaRPr>
          </a:p>
        </p:txBody>
      </p:sp>
      <p:pic>
        <p:nvPicPr>
          <p:cNvPr id="465" name="Google Shape;46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626" y="1228238"/>
            <a:ext cx="4686576" cy="38645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66" name="Google Shape;466;p59"/>
          <p:cNvCxnSpPr/>
          <p:nvPr/>
        </p:nvCxnSpPr>
        <p:spPr>
          <a:xfrm>
            <a:off x="3345800" y="2855300"/>
            <a:ext cx="1305000" cy="1532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59"/>
          <p:cNvCxnSpPr/>
          <p:nvPr/>
        </p:nvCxnSpPr>
        <p:spPr>
          <a:xfrm>
            <a:off x="1760500" y="3634375"/>
            <a:ext cx="2864100" cy="1068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59"/>
          <p:cNvCxnSpPr/>
          <p:nvPr/>
        </p:nvCxnSpPr>
        <p:spPr>
          <a:xfrm>
            <a:off x="3419375" y="3393100"/>
            <a:ext cx="1301400" cy="1187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59"/>
          <p:cNvCxnSpPr/>
          <p:nvPr/>
        </p:nvCxnSpPr>
        <p:spPr>
          <a:xfrm>
            <a:off x="2575025" y="4186625"/>
            <a:ext cx="2216100" cy="683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0" name="Google Shape;470;p59"/>
          <p:cNvSpPr/>
          <p:nvPr/>
        </p:nvSpPr>
        <p:spPr>
          <a:xfrm>
            <a:off x="313175" y="706775"/>
            <a:ext cx="7581600" cy="505800"/>
          </a:xfrm>
          <a:prstGeom prst="rect">
            <a:avLst/>
          </a:prstGeom>
          <a:noFill/>
          <a:ln cap="flat" cmpd="sng" w="9525">
            <a:solidFill>
              <a:srgbClr val="CC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71" name="Google Shape;47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4525" y="623340"/>
            <a:ext cx="439382" cy="5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9"/>
          <p:cNvSpPr/>
          <p:nvPr/>
        </p:nvSpPr>
        <p:spPr>
          <a:xfrm>
            <a:off x="4476750" y="2045075"/>
            <a:ext cx="2118000" cy="43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¡Hágase la luz!</a:t>
            </a:r>
            <a:endParaRPr/>
          </a:p>
        </p:txBody>
      </p:sp>
      <p:sp>
        <p:nvSpPr>
          <p:cNvPr id="478" name="Google Shape;478;p60"/>
          <p:cNvSpPr txBox="1"/>
          <p:nvPr>
            <p:ph idx="1" type="body"/>
          </p:nvPr>
        </p:nvSpPr>
        <p:spPr>
          <a:xfrm>
            <a:off x="311700" y="699451"/>
            <a:ext cx="86685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 startAt="5"/>
            </a:pPr>
            <a:r>
              <a:rPr b="1" lang="es"/>
              <a:t>Encender de uno en uno los led pares en rojo y led impares en verde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0"/>
          <p:cNvSpPr txBox="1"/>
          <p:nvPr>
            <p:ph idx="1" type="body"/>
          </p:nvPr>
        </p:nvSpPr>
        <p:spPr>
          <a:xfrm>
            <a:off x="163800" y="1358150"/>
            <a:ext cx="8668500" cy="3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Ahora que ya sabes encender los leds, edita el código para que, se encienda de uno en uno los led pero que se apague el anterior.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Te dejo el algoritmo. Piensa como se programa aplicando lo aprendido antes.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480" name="Google Shape;480;p60"/>
          <p:cNvPicPr preferRelativeResize="0"/>
          <p:nvPr/>
        </p:nvPicPr>
        <p:blipFill rotWithShape="1">
          <a:blip r:embed="rId3">
            <a:alphaModFix/>
          </a:blip>
          <a:srcRect b="10982" l="12326" r="12417" t="5566"/>
          <a:stretch/>
        </p:blipFill>
        <p:spPr>
          <a:xfrm>
            <a:off x="-4021" y="3220150"/>
            <a:ext cx="810473" cy="664525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1" name="Google Shape;481;p60"/>
          <p:cNvSpPr txBox="1"/>
          <p:nvPr/>
        </p:nvSpPr>
        <p:spPr>
          <a:xfrm>
            <a:off x="918775" y="2626550"/>
            <a:ext cx="7750800" cy="2306700"/>
          </a:xfrm>
          <a:prstGeom prst="rect">
            <a:avLst/>
          </a:prstGeom>
          <a:noFill/>
          <a:ln cap="flat" cmpd="sng" w="9525">
            <a:solidFill>
              <a:srgbClr val="CC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611BB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Para i=0 mientras i sea menor que el número de pixel incrementa i en 1</a:t>
            </a:r>
            <a:endParaRPr b="1" sz="1800">
              <a:solidFill>
                <a:srgbClr val="611BB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611BB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función que pone el color al pixel i</a:t>
            </a:r>
            <a:endParaRPr b="1" sz="1800">
              <a:solidFill>
                <a:srgbClr val="611BB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611BB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si i es distinto de 0</a:t>
            </a:r>
            <a:endParaRPr b="1" sz="1800">
              <a:solidFill>
                <a:srgbClr val="611BB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611BB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función que pone el color al pixel i anterior y poner el color 0 que es apagado</a:t>
            </a:r>
            <a:endParaRPr b="1" sz="1800">
              <a:solidFill>
                <a:srgbClr val="611BB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611BB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aplicar la configuración a los pixel</a:t>
            </a:r>
            <a:endParaRPr b="1" sz="1800">
              <a:solidFill>
                <a:srgbClr val="611BB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rgbClr val="611BB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esperar medio segundo</a:t>
            </a:r>
            <a:endParaRPr b="1" sz="1800">
              <a:solidFill>
                <a:srgbClr val="611BB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"/>
          <p:cNvSpPr txBox="1"/>
          <p:nvPr>
            <p:ph type="title"/>
          </p:nvPr>
        </p:nvSpPr>
        <p:spPr>
          <a:xfrm>
            <a:off x="234675" y="15794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0555"/>
              <a:buFont typeface="Arial"/>
              <a:buNone/>
            </a:pPr>
            <a:r>
              <a:rPr lang="es"/>
              <a:t>Montaje 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ermanent Marker"/>
                <a:ea typeface="Permanent Marker"/>
                <a:cs typeface="Permanent Marker"/>
                <a:sym typeface="Permanent Marker"/>
              </a:rPr>
              <a:t>SOMBRERO</a:t>
            </a:r>
            <a:endParaRPr/>
          </a:p>
        </p:txBody>
      </p:sp>
      <p:sp>
        <p:nvSpPr>
          <p:cNvPr id="487" name="Google Shape;487;p61"/>
          <p:cNvSpPr txBox="1"/>
          <p:nvPr>
            <p:ph type="title"/>
          </p:nvPr>
        </p:nvSpPr>
        <p:spPr>
          <a:xfrm>
            <a:off x="271392" y="1555483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Montaje del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SOMBRERO</a:t>
            </a:r>
            <a:endParaRPr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488" name="Google Shape;488;p61"/>
          <p:cNvSpPr txBox="1"/>
          <p:nvPr/>
        </p:nvSpPr>
        <p:spPr>
          <a:xfrm>
            <a:off x="2588775" y="3372525"/>
            <a:ext cx="4036200" cy="461700"/>
          </a:xfrm>
          <a:prstGeom prst="rect">
            <a:avLst/>
          </a:prstGeom>
          <a:gradFill>
            <a:gsLst>
              <a:gs pos="0">
                <a:srgbClr val="8234E1"/>
              </a:gs>
              <a:gs pos="100000">
                <a:srgbClr val="44187A"/>
              </a:gs>
            </a:gsLst>
            <a:lin ang="5400012" scaled="0"/>
          </a:gra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Source Sans Pro"/>
                <a:ea typeface="Source Sans Pro"/>
                <a:cs typeface="Source Sans Pro"/>
                <a:sym typeface="Source Sans Pro"/>
              </a:rPr>
              <a:t>Servomotores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89" name="Google Shape;489;p61"/>
          <p:cNvPicPr preferRelativeResize="0"/>
          <p:nvPr/>
        </p:nvPicPr>
        <p:blipFill rotWithShape="1">
          <a:blip r:embed="rId3">
            <a:alphaModFix/>
          </a:blip>
          <a:srcRect b="57664" l="18746" r="66939" t="0"/>
          <a:stretch/>
        </p:blipFill>
        <p:spPr>
          <a:xfrm>
            <a:off x="1970950" y="3301751"/>
            <a:ext cx="520652" cy="8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2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9117"/>
              <a:buFont typeface="Arial"/>
              <a:buNone/>
            </a:pPr>
            <a:r>
              <a:rPr lang="es" sz="3400"/>
              <a:t>Servomotores</a:t>
            </a:r>
            <a:endParaRPr/>
          </a:p>
        </p:txBody>
      </p:sp>
      <p:sp>
        <p:nvSpPr>
          <p:cNvPr id="495" name="Google Shape;495;p62"/>
          <p:cNvSpPr txBox="1"/>
          <p:nvPr>
            <p:ph idx="1" type="body"/>
          </p:nvPr>
        </p:nvSpPr>
        <p:spPr>
          <a:xfrm>
            <a:off x="311700" y="1152475"/>
            <a:ext cx="448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es"/>
              <a:t>Servo motor 180º.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s"/>
              <a:t>Tienen 3 pines: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es">
                <a:solidFill>
                  <a:srgbClr val="FF9900"/>
                </a:solidFill>
              </a:rPr>
              <a:t>DIN</a:t>
            </a:r>
            <a:r>
              <a:rPr b="1" lang="es">
                <a:solidFill>
                  <a:schemeClr val="accent6"/>
                </a:solidFill>
              </a:rPr>
              <a:t> </a:t>
            </a:r>
            <a:r>
              <a:rPr lang="es">
                <a:solidFill>
                  <a:schemeClr val="accent6"/>
                </a:solidFill>
              </a:rPr>
              <a:t>pin de entrada </a:t>
            </a:r>
            <a:r>
              <a:rPr b="1" lang="es">
                <a:solidFill>
                  <a:srgbClr val="FF9900"/>
                </a:solidFill>
              </a:rPr>
              <a:t>PWM</a:t>
            </a:r>
            <a:r>
              <a:rPr b="1" lang="es">
                <a:solidFill>
                  <a:schemeClr val="accent6"/>
                </a:solidFill>
              </a:rPr>
              <a:t>, </a:t>
            </a:r>
            <a:r>
              <a:rPr lang="es">
                <a:solidFill>
                  <a:schemeClr val="accent6"/>
                </a:solidFill>
              </a:rPr>
              <a:t> tienen un </a:t>
            </a:r>
            <a:r>
              <a:rPr b="1" lang="es" sz="1500">
                <a:solidFill>
                  <a:srgbClr val="FF99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~</a:t>
            </a:r>
            <a:endParaRPr b="1">
              <a:solidFill>
                <a:srgbClr val="FF9900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es">
                <a:solidFill>
                  <a:srgbClr val="C00000"/>
                </a:solidFill>
              </a:rPr>
              <a:t>+5V </a:t>
            </a:r>
            <a:r>
              <a:rPr lang="es">
                <a:solidFill>
                  <a:srgbClr val="FF0000"/>
                </a:solidFill>
              </a:rPr>
              <a:t>proporciona energía al servo. </a:t>
            </a:r>
            <a:r>
              <a:rPr b="1" lang="es">
                <a:solidFill>
                  <a:srgbClr val="FF0000"/>
                </a:solidFill>
              </a:rPr>
              <a:t>VCC</a:t>
            </a:r>
            <a:endParaRPr b="1">
              <a:solidFill>
                <a:srgbClr val="FF0000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es">
                <a:solidFill>
                  <a:srgbClr val="783F04"/>
                </a:solidFill>
              </a:rPr>
              <a:t>GND </a:t>
            </a:r>
            <a:r>
              <a:rPr lang="es">
                <a:solidFill>
                  <a:schemeClr val="dk2"/>
                </a:solidFill>
              </a:rPr>
              <a:t>Toma de tierra</a:t>
            </a:r>
            <a:r>
              <a:rPr lang="es"/>
              <a:t>.</a:t>
            </a:r>
            <a:r>
              <a:rPr b="1" lang="es">
                <a:solidFill>
                  <a:schemeClr val="dk2"/>
                </a:solidFill>
              </a:rPr>
              <a:t>GND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96" name="Google Shape;496;p62"/>
          <p:cNvSpPr/>
          <p:nvPr/>
        </p:nvSpPr>
        <p:spPr>
          <a:xfrm>
            <a:off x="539250" y="2842125"/>
            <a:ext cx="3835800" cy="1632900"/>
          </a:xfrm>
          <a:prstGeom prst="roundRect">
            <a:avLst>
              <a:gd fmla="val 16667" name="adj"/>
            </a:avLst>
          </a:prstGeom>
          <a:solidFill>
            <a:srgbClr val="CC0099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¡Ojo! no te equivoques al conectarlo que puedes quemar el motor.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97" name="Google Shape;49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625" y="1269825"/>
            <a:ext cx="3950700" cy="356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3"/>
          <p:cNvSpPr/>
          <p:nvPr/>
        </p:nvSpPr>
        <p:spPr>
          <a:xfrm>
            <a:off x="1682075" y="2231475"/>
            <a:ext cx="2256300" cy="2242800"/>
          </a:xfrm>
          <a:prstGeom prst="pie">
            <a:avLst>
              <a:gd fmla="val 16217772" name="adj1"/>
              <a:gd fmla="val 538172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63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ServoMotor</a:t>
            </a:r>
            <a:endParaRPr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04" name="Google Shape;504;p63"/>
          <p:cNvSpPr txBox="1"/>
          <p:nvPr>
            <p:ph idx="4294967295" type="body"/>
          </p:nvPr>
        </p:nvSpPr>
        <p:spPr>
          <a:xfrm>
            <a:off x="311700" y="1079500"/>
            <a:ext cx="8356800" cy="21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Los servomotores tienen un rango de movimiento limitado, que es de 0 a 180 grados. </a:t>
            </a:r>
            <a:endParaRPr/>
          </a:p>
        </p:txBody>
      </p:sp>
      <p:pic>
        <p:nvPicPr>
          <p:cNvPr id="505" name="Google Shape;50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650" y="2063371"/>
            <a:ext cx="3079976" cy="2579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6" name="Google Shape;506;p63"/>
          <p:cNvCxnSpPr>
            <a:stCxn id="507" idx="0"/>
            <a:endCxn id="507" idx="4"/>
          </p:cNvCxnSpPr>
          <p:nvPr/>
        </p:nvCxnSpPr>
        <p:spPr>
          <a:xfrm>
            <a:off x="2810225" y="2231488"/>
            <a:ext cx="0" cy="224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63"/>
          <p:cNvCxnSpPr/>
          <p:nvPr/>
        </p:nvCxnSpPr>
        <p:spPr>
          <a:xfrm>
            <a:off x="1709750" y="3352888"/>
            <a:ext cx="229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63"/>
          <p:cNvSpPr txBox="1"/>
          <p:nvPr/>
        </p:nvSpPr>
        <p:spPr>
          <a:xfrm>
            <a:off x="2682975" y="1942600"/>
            <a:ext cx="21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Sans Pro"/>
                <a:ea typeface="Source Sans Pro"/>
                <a:cs typeface="Source Sans Pro"/>
                <a:sym typeface="Source Sans Pro"/>
              </a:rPr>
              <a:t>0º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0" name="Google Shape;510;p63"/>
          <p:cNvSpPr txBox="1"/>
          <p:nvPr/>
        </p:nvSpPr>
        <p:spPr>
          <a:xfrm>
            <a:off x="3983075" y="3152775"/>
            <a:ext cx="21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Sans Pro"/>
                <a:ea typeface="Source Sans Pro"/>
                <a:cs typeface="Source Sans Pro"/>
                <a:sym typeface="Source Sans Pro"/>
              </a:rPr>
              <a:t>90º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1" name="Google Shape;511;p63"/>
          <p:cNvSpPr txBox="1"/>
          <p:nvPr/>
        </p:nvSpPr>
        <p:spPr>
          <a:xfrm>
            <a:off x="2580650" y="4510275"/>
            <a:ext cx="21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Sans Pro"/>
                <a:ea typeface="Source Sans Pro"/>
                <a:cs typeface="Source Sans Pro"/>
                <a:sym typeface="Source Sans Pro"/>
              </a:rPr>
              <a:t>180º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2" name="Google Shape;512;p63"/>
          <p:cNvSpPr txBox="1"/>
          <p:nvPr/>
        </p:nvSpPr>
        <p:spPr>
          <a:xfrm>
            <a:off x="1147800" y="3152800"/>
            <a:ext cx="21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Sans Pro"/>
                <a:ea typeface="Source Sans Pro"/>
                <a:cs typeface="Source Sans Pro"/>
                <a:sym typeface="Source Sans Pro"/>
              </a:rPr>
              <a:t>270º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3" name="Google Shape;513;p63"/>
          <p:cNvSpPr/>
          <p:nvPr/>
        </p:nvSpPr>
        <p:spPr>
          <a:xfrm>
            <a:off x="145550" y="3742200"/>
            <a:ext cx="1622268" cy="1260900"/>
          </a:xfrm>
          <a:prstGeom prst="cloud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Os dejo los grados por si dudáis :)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4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ServoMotor</a:t>
            </a:r>
            <a:endParaRPr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19" name="Google Shape;519;p64"/>
          <p:cNvSpPr txBox="1"/>
          <p:nvPr>
            <p:ph idx="4294967295" type="body"/>
          </p:nvPr>
        </p:nvSpPr>
        <p:spPr>
          <a:xfrm>
            <a:off x="311700" y="1209600"/>
            <a:ext cx="41856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2. ¡Comencemos a programar!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Para este servomotor hace falta incluir una </a:t>
            </a:r>
            <a:r>
              <a:rPr b="1" lang="es"/>
              <a:t>librería</a:t>
            </a:r>
            <a:r>
              <a:rPr lang="es"/>
              <a:t>, para ello pulsamos en:</a:t>
            </a:r>
            <a:endParaRPr/>
          </a:p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Programa</a:t>
            </a:r>
            <a:endParaRPr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Incluir librería</a:t>
            </a:r>
            <a:endParaRPr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pinchamos en: Servo</a:t>
            </a:r>
            <a:endParaRPr/>
          </a:p>
        </p:txBody>
      </p:sp>
      <p:pic>
        <p:nvPicPr>
          <p:cNvPr id="520" name="Google Shape;520;p64"/>
          <p:cNvPicPr preferRelativeResize="0"/>
          <p:nvPr/>
        </p:nvPicPr>
        <p:blipFill rotWithShape="1">
          <a:blip r:embed="rId3">
            <a:alphaModFix/>
          </a:blip>
          <a:srcRect b="0" l="-2648" r="0" t="-4482"/>
          <a:stretch/>
        </p:blipFill>
        <p:spPr>
          <a:xfrm>
            <a:off x="5118975" y="1209600"/>
            <a:ext cx="3575100" cy="35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5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ServoMotor</a:t>
            </a:r>
            <a:endParaRPr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26" name="Google Shape;526;p65"/>
          <p:cNvSpPr txBox="1"/>
          <p:nvPr>
            <p:ph idx="4294967295" type="body"/>
          </p:nvPr>
        </p:nvSpPr>
        <p:spPr>
          <a:xfrm>
            <a:off x="311700" y="1079500"/>
            <a:ext cx="8356800" cy="21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 para usar el servomotor hay que asociar el objeto </a:t>
            </a:r>
            <a:r>
              <a:rPr b="1" lang="es">
                <a:solidFill>
                  <a:srgbClr val="611BB8"/>
                </a:solidFill>
              </a:rPr>
              <a:t>servo </a:t>
            </a:r>
            <a:r>
              <a:rPr lang="es"/>
              <a:t>al pin del servo:</a:t>
            </a:r>
            <a:endParaRPr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613" y="2067698"/>
            <a:ext cx="6826800" cy="201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6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Servomotores</a:t>
            </a:r>
            <a:endParaRPr/>
          </a:p>
        </p:txBody>
      </p:sp>
      <p:sp>
        <p:nvSpPr>
          <p:cNvPr id="533" name="Google Shape;533;p66"/>
          <p:cNvSpPr txBox="1"/>
          <p:nvPr>
            <p:ph idx="1" type="body"/>
          </p:nvPr>
        </p:nvSpPr>
        <p:spPr>
          <a:xfrm>
            <a:off x="228350" y="763625"/>
            <a:ext cx="47265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Este es un pequeño ejemplo de </a:t>
            </a:r>
            <a:r>
              <a:rPr lang="es"/>
              <a:t>cómo</a:t>
            </a:r>
            <a:r>
              <a:rPr lang="es"/>
              <a:t> funciona: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Los bucles for son para que gire los grados que queramos.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Dentro del bucle, servo1.write(pos) es p</a:t>
            </a:r>
            <a:r>
              <a:rPr lang="es"/>
              <a:t>a</a:t>
            </a:r>
            <a:r>
              <a:rPr lang="es"/>
              <a:t>ra que cambie el servo a ese grado.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CC0099"/>
                </a:solidFill>
              </a:rPr>
              <a:t>NOTA 1</a:t>
            </a:r>
            <a:r>
              <a:rPr lang="es"/>
              <a:t>: Aquí gira para un sentido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solidFill>
                  <a:srgbClr val="4A86E8"/>
                </a:solidFill>
              </a:rPr>
              <a:t>NOTA 2</a:t>
            </a:r>
            <a:r>
              <a:rPr lang="es"/>
              <a:t>: Aquí gira para el otro sentido.</a:t>
            </a:r>
            <a:endParaRPr/>
          </a:p>
        </p:txBody>
      </p:sp>
      <p:pic>
        <p:nvPicPr>
          <p:cNvPr id="534" name="Google Shape;53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700" y="1701850"/>
            <a:ext cx="3884350" cy="2050744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6"/>
          <p:cNvSpPr/>
          <p:nvPr/>
        </p:nvSpPr>
        <p:spPr>
          <a:xfrm>
            <a:off x="2550300" y="1702042"/>
            <a:ext cx="2619375" cy="91575"/>
          </a:xfrm>
          <a:custGeom>
            <a:rect b="b" l="l" r="r" t="t"/>
            <a:pathLst>
              <a:path extrusionOk="0" h="3663" w="104775">
                <a:moveTo>
                  <a:pt x="0" y="1480"/>
                </a:moveTo>
                <a:cubicBezTo>
                  <a:pt x="16008" y="1480"/>
                  <a:pt x="31974" y="3225"/>
                  <a:pt x="47978" y="3597"/>
                </a:cubicBezTo>
                <a:cubicBezTo>
                  <a:pt x="59313" y="3860"/>
                  <a:pt x="70661" y="-1443"/>
                  <a:pt x="81845" y="422"/>
                </a:cubicBezTo>
                <a:cubicBezTo>
                  <a:pt x="89456" y="1691"/>
                  <a:pt x="97059" y="3597"/>
                  <a:pt x="104775" y="3597"/>
                </a:cubicBezTo>
              </a:path>
            </a:pathLst>
          </a:cu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sp>
      <p:cxnSp>
        <p:nvCxnSpPr>
          <p:cNvPr id="536" name="Google Shape;536;p66"/>
          <p:cNvCxnSpPr/>
          <p:nvPr/>
        </p:nvCxnSpPr>
        <p:spPr>
          <a:xfrm flipH="1" rot="10800000">
            <a:off x="1985950" y="2380475"/>
            <a:ext cx="1702500" cy="6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66"/>
          <p:cNvSpPr/>
          <p:nvPr/>
        </p:nvSpPr>
        <p:spPr>
          <a:xfrm>
            <a:off x="3085950" y="2080142"/>
            <a:ext cx="2396600" cy="712050"/>
          </a:xfrm>
          <a:custGeom>
            <a:rect b="b" l="l" r="r" t="t"/>
            <a:pathLst>
              <a:path extrusionOk="0" h="28482" w="95864">
                <a:moveTo>
                  <a:pt x="0" y="13523"/>
                </a:moveTo>
                <a:cubicBezTo>
                  <a:pt x="3974" y="17497"/>
                  <a:pt x="7070" y="22705"/>
                  <a:pt x="12044" y="25322"/>
                </a:cubicBezTo>
                <a:cubicBezTo>
                  <a:pt x="21906" y="30511"/>
                  <a:pt x="34848" y="28432"/>
                  <a:pt x="45474" y="25076"/>
                </a:cubicBezTo>
                <a:cubicBezTo>
                  <a:pt x="57846" y="21168"/>
                  <a:pt x="68884" y="13763"/>
                  <a:pt x="79887" y="6887"/>
                </a:cubicBezTo>
                <a:cubicBezTo>
                  <a:pt x="84777" y="3831"/>
                  <a:pt x="90270" y="-1150"/>
                  <a:pt x="95864" y="250"/>
                </a:cubicBezTo>
              </a:path>
            </a:pathLst>
          </a:cu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sp>
      <p:cxnSp>
        <p:nvCxnSpPr>
          <p:cNvPr id="538" name="Google Shape;538;p66"/>
          <p:cNvCxnSpPr/>
          <p:nvPr/>
        </p:nvCxnSpPr>
        <p:spPr>
          <a:xfrm>
            <a:off x="5595875" y="2160775"/>
            <a:ext cx="1573200" cy="6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9" name="Google Shape;539;p66"/>
          <p:cNvSpPr/>
          <p:nvPr/>
        </p:nvSpPr>
        <p:spPr>
          <a:xfrm>
            <a:off x="5296250" y="1636375"/>
            <a:ext cx="3660000" cy="97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0" name="Google Shape;540;p66"/>
          <p:cNvSpPr/>
          <p:nvPr/>
        </p:nvSpPr>
        <p:spPr>
          <a:xfrm>
            <a:off x="5290875" y="2838775"/>
            <a:ext cx="3660000" cy="97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/>
        </p:nvSpPr>
        <p:spPr>
          <a:xfrm>
            <a:off x="2588775" y="3372525"/>
            <a:ext cx="4036200" cy="461700"/>
          </a:xfrm>
          <a:prstGeom prst="rect">
            <a:avLst/>
          </a:prstGeom>
          <a:gradFill>
            <a:gsLst>
              <a:gs pos="0">
                <a:srgbClr val="8234E1"/>
              </a:gs>
              <a:gs pos="100000">
                <a:srgbClr val="44187A"/>
              </a:gs>
            </a:gsLst>
            <a:lin ang="5400012" scaled="0"/>
          </a:gra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4" name="Google Shape;174;p31"/>
          <p:cNvPicPr preferRelativeResize="0"/>
          <p:nvPr/>
        </p:nvPicPr>
        <p:blipFill rotWithShape="1">
          <a:blip r:embed="rId3">
            <a:alphaModFix/>
          </a:blip>
          <a:srcRect b="57462" l="-1996" r="82010" t="-2894"/>
          <a:stretch/>
        </p:blipFill>
        <p:spPr>
          <a:xfrm>
            <a:off x="1861825" y="3301750"/>
            <a:ext cx="726948" cy="930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 txBox="1"/>
          <p:nvPr/>
        </p:nvSpPr>
        <p:spPr>
          <a:xfrm>
            <a:off x="3077725" y="33725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¡Hágase la luz!</a:t>
            </a:r>
            <a:endParaRPr b="1"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4">
            <a:alphaModFix/>
          </a:blip>
          <a:srcRect b="13742" l="4721" r="22530" t="24410"/>
          <a:stretch/>
        </p:blipFill>
        <p:spPr>
          <a:xfrm rot="-8322497">
            <a:off x="6596460" y="3724748"/>
            <a:ext cx="2477429" cy="30642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 txBox="1"/>
          <p:nvPr>
            <p:ph type="title"/>
          </p:nvPr>
        </p:nvSpPr>
        <p:spPr>
          <a:xfrm>
            <a:off x="234675" y="15794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Montaje 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ermanent Marker"/>
                <a:ea typeface="Permanent Marker"/>
                <a:cs typeface="Permanent Marker"/>
                <a:sym typeface="Permanent Marker"/>
              </a:rPr>
              <a:t>SOMBRERO</a:t>
            </a:r>
            <a:endParaRPr/>
          </a:p>
        </p:txBody>
      </p:sp>
      <p:sp>
        <p:nvSpPr>
          <p:cNvPr id="178" name="Google Shape;178;p31"/>
          <p:cNvSpPr txBox="1"/>
          <p:nvPr>
            <p:ph type="title"/>
          </p:nvPr>
        </p:nvSpPr>
        <p:spPr>
          <a:xfrm>
            <a:off x="271392" y="1555483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Montaje del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SOMBRERO</a:t>
            </a:r>
            <a:endParaRPr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176" y="1027687"/>
            <a:ext cx="4826824" cy="350817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6" name="Google Shape;546;p67"/>
          <p:cNvSpPr txBox="1"/>
          <p:nvPr>
            <p:ph type="title"/>
          </p:nvPr>
        </p:nvSpPr>
        <p:spPr>
          <a:xfrm>
            <a:off x="311700" y="101775"/>
            <a:ext cx="85206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Servomotores</a:t>
            </a:r>
            <a:endParaRPr sz="27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47" name="Google Shape;547;p67"/>
          <p:cNvSpPr txBox="1"/>
          <p:nvPr/>
        </p:nvSpPr>
        <p:spPr>
          <a:xfrm>
            <a:off x="311700" y="1388725"/>
            <a:ext cx="40575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CC00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Utilizamos el servo </a:t>
            </a:r>
            <a:r>
              <a:rPr lang="es" sz="1900">
                <a:latin typeface="Source Sans Pro"/>
                <a:ea typeface="Source Sans Pro"/>
                <a:cs typeface="Source Sans Pro"/>
                <a:sym typeface="Source Sans Pro"/>
              </a:rPr>
              <a:t>- Vamos a hacer que gire 90 º cada segundo:</a:t>
            </a:r>
            <a:endParaRPr b="1" sz="1800"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Source Sans Pro"/>
              <a:buChar char="❏"/>
            </a:pPr>
            <a:r>
              <a:rPr b="1" lang="es" sz="1800">
                <a:solidFill>
                  <a:srgbClr val="CC00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servoMotor.write(0); 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❏"/>
            </a:pPr>
            <a:r>
              <a:rPr lang="es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 servomotor se pone a 0 grados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Source Sans Pro"/>
              <a:buChar char="❏"/>
            </a:pPr>
            <a:r>
              <a:rPr b="1" lang="es" sz="1900">
                <a:solidFill>
                  <a:srgbClr val="CC00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delay(1000);</a:t>
            </a:r>
            <a:endParaRPr b="1" sz="1900"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Sans Pro"/>
              <a:buChar char="❏"/>
            </a:pPr>
            <a:r>
              <a:rPr lang="es" sz="1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Esperamos 1 segundo</a:t>
            </a:r>
            <a:endParaRPr sz="1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8" name="Google Shape;548;p67"/>
          <p:cNvSpPr/>
          <p:nvPr/>
        </p:nvSpPr>
        <p:spPr>
          <a:xfrm>
            <a:off x="4369200" y="2571750"/>
            <a:ext cx="4463100" cy="181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escribimos el punto 0 en el objeto servo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esperamos 1 seg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. . . vosotras . . 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(Hasta 180)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8"/>
          <p:cNvSpPr txBox="1"/>
          <p:nvPr/>
        </p:nvSpPr>
        <p:spPr>
          <a:xfrm>
            <a:off x="2588775" y="3372525"/>
            <a:ext cx="4036200" cy="461700"/>
          </a:xfrm>
          <a:prstGeom prst="rect">
            <a:avLst/>
          </a:prstGeom>
          <a:gradFill>
            <a:gsLst>
              <a:gs pos="0">
                <a:srgbClr val="8234E1"/>
              </a:gs>
              <a:gs pos="100000">
                <a:srgbClr val="44187A"/>
              </a:gs>
            </a:gsLst>
            <a:lin ang="5400012" scaled="0"/>
          </a:gra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Source Sans Pro"/>
                <a:ea typeface="Source Sans Pro"/>
                <a:cs typeface="Source Sans Pro"/>
                <a:sym typeface="Source Sans Pro"/>
              </a:rPr>
              <a:t>¡Pantalla OLED!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54" name="Google Shape;554;p68"/>
          <p:cNvPicPr preferRelativeResize="0"/>
          <p:nvPr/>
        </p:nvPicPr>
        <p:blipFill rotWithShape="1">
          <a:blip r:embed="rId3">
            <a:alphaModFix/>
          </a:blip>
          <a:srcRect b="57664" l="38598" r="41866" t="0"/>
          <a:stretch/>
        </p:blipFill>
        <p:spPr>
          <a:xfrm>
            <a:off x="1878250" y="3301750"/>
            <a:ext cx="710524" cy="8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8"/>
          <p:cNvSpPr txBox="1"/>
          <p:nvPr>
            <p:ph type="title"/>
          </p:nvPr>
        </p:nvSpPr>
        <p:spPr>
          <a:xfrm>
            <a:off x="234675" y="15794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Montaje 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ermanent Marker"/>
                <a:ea typeface="Permanent Marker"/>
                <a:cs typeface="Permanent Marker"/>
                <a:sym typeface="Permanent Marker"/>
              </a:rPr>
              <a:t>SOMBRERO</a:t>
            </a:r>
            <a:endParaRPr/>
          </a:p>
        </p:txBody>
      </p:sp>
      <p:sp>
        <p:nvSpPr>
          <p:cNvPr id="556" name="Google Shape;556;p68"/>
          <p:cNvSpPr txBox="1"/>
          <p:nvPr>
            <p:ph type="title"/>
          </p:nvPr>
        </p:nvSpPr>
        <p:spPr>
          <a:xfrm>
            <a:off x="271392" y="1555483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Montaje del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SOMBRERO</a:t>
            </a:r>
            <a:endParaRPr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9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Pantalla OLED</a:t>
            </a:r>
            <a:endParaRPr/>
          </a:p>
        </p:txBody>
      </p:sp>
      <p:sp>
        <p:nvSpPr>
          <p:cNvPr id="562" name="Google Shape;562;p69"/>
          <p:cNvSpPr txBox="1"/>
          <p:nvPr>
            <p:ph idx="1" type="body"/>
          </p:nvPr>
        </p:nvSpPr>
        <p:spPr>
          <a:xfrm>
            <a:off x="311700" y="1152475"/>
            <a:ext cx="429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 sz="1800"/>
              <a:t>Tienen 4 pines: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es" sz="1800">
                <a:solidFill>
                  <a:srgbClr val="CC0099"/>
                </a:solidFill>
              </a:rPr>
              <a:t>SCA 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es" sz="1800">
                <a:solidFill>
                  <a:srgbClr val="CC0099"/>
                </a:solidFill>
              </a:rPr>
              <a:t>SCL </a:t>
            </a:r>
            <a:endParaRPr b="1" sz="1800">
              <a:solidFill>
                <a:srgbClr val="CC0099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es" sz="1800">
                <a:solidFill>
                  <a:srgbClr val="CC0099"/>
                </a:solidFill>
              </a:rPr>
              <a:t>VCC </a:t>
            </a:r>
            <a:r>
              <a:rPr lang="es" sz="1800"/>
              <a:t>proporciona energía a la pantalla, 3.3 V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es" sz="1800">
                <a:solidFill>
                  <a:srgbClr val="CC0099"/>
                </a:solidFill>
              </a:rPr>
              <a:t>GND </a:t>
            </a:r>
            <a:r>
              <a:rPr lang="es" sz="1800"/>
              <a:t>Toma de tierra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563" name="Google Shape;56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924" y="1474425"/>
            <a:ext cx="2353325" cy="31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0"/>
          <p:cNvSpPr txBox="1"/>
          <p:nvPr>
            <p:ph type="title"/>
          </p:nvPr>
        </p:nvSpPr>
        <p:spPr>
          <a:xfrm>
            <a:off x="363075" y="553325"/>
            <a:ext cx="82563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Pantalla OLED</a:t>
            </a:r>
            <a:endParaRPr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70"/>
          <p:cNvSpPr txBox="1"/>
          <p:nvPr>
            <p:ph idx="1" type="body"/>
          </p:nvPr>
        </p:nvSpPr>
        <p:spPr>
          <a:xfrm>
            <a:off x="692700" y="1162900"/>
            <a:ext cx="3408000" cy="3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95">
                <a:solidFill>
                  <a:schemeClr val="dk2"/>
                </a:solidFill>
              </a:rPr>
              <a:t>Vamos a hacer que aparezca en la pantalla un Hola Mundo:</a:t>
            </a:r>
            <a:endParaRPr b="1" sz="1695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95">
                <a:solidFill>
                  <a:schemeClr val="dk2"/>
                </a:solidFill>
              </a:rPr>
              <a:t>Abre un nuevo sketch en Arduino</a:t>
            </a:r>
            <a:endParaRPr sz="1695">
              <a:solidFill>
                <a:schemeClr val="dk2"/>
              </a:solidFill>
            </a:endParaRPr>
          </a:p>
          <a:p>
            <a:pPr indent="-336232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95"/>
              <a:buAutoNum type="arabicPeriod"/>
            </a:pPr>
            <a:r>
              <a:rPr lang="es" sz="1695">
                <a:solidFill>
                  <a:schemeClr val="dk2"/>
                </a:solidFill>
              </a:rPr>
              <a:t>Instalar librerías: Herramientas - instalar librerías</a:t>
            </a:r>
            <a:endParaRPr sz="1695">
              <a:solidFill>
                <a:schemeClr val="dk2"/>
              </a:solidFill>
            </a:endParaRPr>
          </a:p>
          <a:p>
            <a:pPr indent="-3362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95"/>
              <a:buChar char="○"/>
            </a:pPr>
            <a:r>
              <a:rPr lang="es" sz="1695">
                <a:solidFill>
                  <a:schemeClr val="dk2"/>
                </a:solidFill>
              </a:rPr>
              <a:t>Adafruit GFX</a:t>
            </a:r>
            <a:endParaRPr sz="1695">
              <a:solidFill>
                <a:schemeClr val="dk2"/>
              </a:solidFill>
            </a:endParaRPr>
          </a:p>
          <a:p>
            <a:pPr indent="-336232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95"/>
              <a:buChar char="○"/>
            </a:pPr>
            <a:r>
              <a:rPr lang="es" sz="1695">
                <a:solidFill>
                  <a:schemeClr val="dk2"/>
                </a:solidFill>
              </a:rPr>
              <a:t>Adafruit SSD1306</a:t>
            </a:r>
            <a:endParaRPr sz="1695">
              <a:solidFill>
                <a:schemeClr val="dk2"/>
              </a:solidFill>
            </a:endParaRPr>
          </a:p>
          <a:p>
            <a:pPr indent="-336232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95"/>
              <a:buAutoNum type="arabicPeriod"/>
            </a:pPr>
            <a:r>
              <a:rPr b="1" lang="es" sz="1695">
                <a:solidFill>
                  <a:schemeClr val="dk2"/>
                </a:solidFill>
              </a:rPr>
              <a:t>Copia y pega el código de la derecha</a:t>
            </a:r>
            <a:endParaRPr b="1" sz="1695">
              <a:solidFill>
                <a:schemeClr val="dk2"/>
              </a:solidFill>
            </a:endParaRPr>
          </a:p>
          <a:p>
            <a:pPr indent="-3362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95"/>
              <a:buAutoNum type="arabicPeriod"/>
            </a:pPr>
            <a:r>
              <a:rPr lang="es" sz="1695">
                <a:solidFill>
                  <a:schemeClr val="dk2"/>
                </a:solidFill>
              </a:rPr>
              <a:t>Carga el programa</a:t>
            </a:r>
            <a:endParaRPr sz="1695">
              <a:solidFill>
                <a:schemeClr val="dk2"/>
              </a:solidFill>
            </a:endParaRPr>
          </a:p>
        </p:txBody>
      </p:sp>
      <p:sp>
        <p:nvSpPr>
          <p:cNvPr id="570" name="Google Shape;570;p70"/>
          <p:cNvSpPr txBox="1"/>
          <p:nvPr/>
        </p:nvSpPr>
        <p:spPr>
          <a:xfrm>
            <a:off x="4369800" y="722675"/>
            <a:ext cx="4462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00979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1" name="Google Shape;571;p70"/>
          <p:cNvSpPr txBox="1"/>
          <p:nvPr/>
        </p:nvSpPr>
        <p:spPr>
          <a:xfrm>
            <a:off x="4771225" y="169175"/>
            <a:ext cx="4243200" cy="3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728E0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6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&lt;SPI.h&gt;</a:t>
            </a:r>
            <a:endParaRPr sz="600">
              <a:solidFill>
                <a:srgbClr val="005C5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728E0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6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&lt;Wire.h&gt;</a:t>
            </a:r>
            <a:endParaRPr sz="600">
              <a:solidFill>
                <a:srgbClr val="005C5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728E0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6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&lt;Adafruit_GFX.h&gt;</a:t>
            </a:r>
            <a:endParaRPr sz="600">
              <a:solidFill>
                <a:srgbClr val="005C5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728E0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6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&lt;Adafruit_SSD1306.h&gt;</a:t>
            </a:r>
            <a:endParaRPr sz="600">
              <a:solidFill>
                <a:srgbClr val="005C5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728E0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SCREEN_WIDTH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6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s" sz="6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 // OLED display width, in pixels</a:t>
            </a:r>
            <a:endParaRPr sz="6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728E0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SCREEN_HEIGHT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6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es" sz="6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 // OLED display height, in pixels</a:t>
            </a:r>
            <a:endParaRPr sz="6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728E0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OLED_RESET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   -</a:t>
            </a:r>
            <a:r>
              <a:rPr lang="es" sz="6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6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 // Reset pin # (or -1 if sharing Arduino reset pin)</a:t>
            </a:r>
            <a:endParaRPr sz="6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728E0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SCREEN_ADDRESS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0x</a:t>
            </a:r>
            <a:r>
              <a:rPr lang="es" sz="6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3C</a:t>
            </a:r>
            <a:r>
              <a:rPr lang="es" sz="6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 ///&lt; See datasheet for Address; 0x3D for 128x64, 0x3C for 128x32</a:t>
            </a:r>
            <a:endParaRPr sz="6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Adafruit_SSD1306 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SCREEN_WIDTH, SCREEN_HEIGHT, &amp;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, OLED_RESET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00979D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600">
              <a:solidFill>
                <a:srgbClr val="434F5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Serial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6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9600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  // Comprbamos que la pantalla funciona correctamente</a:t>
            </a:r>
            <a:endParaRPr sz="6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600">
                <a:solidFill>
                  <a:srgbClr val="728E0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SSD1306_SWITCHCAPVCC, SCREEN_ADDRESS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600">
              <a:solidFill>
                <a:srgbClr val="434F5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Serial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6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"SSD1306 allocation failed"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600">
                <a:solidFill>
                  <a:srgbClr val="728E0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;;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6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  // Iniciamos la librería</a:t>
            </a:r>
            <a:endParaRPr sz="6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  //se inicia con el logo de Adafruit</a:t>
            </a:r>
            <a:endParaRPr sz="6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6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s" sz="6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 // Pausa de 2 segundos</a:t>
            </a:r>
            <a:endParaRPr sz="6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  // Limpiamos la pantalla</a:t>
            </a:r>
            <a:endParaRPr sz="6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clearDisplay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6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6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600">
              <a:solidFill>
                <a:srgbClr val="434F5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00979D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600">
              <a:solidFill>
                <a:srgbClr val="434F5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clearDisplay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setTextSize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6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s" sz="6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  // tamaño de letra 1</a:t>
            </a:r>
            <a:endParaRPr sz="6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setTextColor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SSD1306_WHITE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s" sz="6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// Texto en blanco</a:t>
            </a:r>
            <a:endParaRPr sz="6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setCursor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6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6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s" sz="6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// Empieza a escribir arriba a la izquierda</a:t>
            </a:r>
            <a:endParaRPr sz="6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6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"Hola Mundo!"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setTextColor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SSD1306_BLACK, SSD1306_WHITE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s" sz="6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 // Fondo blanco y texto negro</a:t>
            </a:r>
            <a:endParaRPr sz="6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6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"Hola Mundo!"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setTextSize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6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s" sz="6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//Tamaño de letra 2</a:t>
            </a:r>
            <a:endParaRPr sz="6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setTextColor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SSD1306_WHITE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s" sz="6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//Texto en blanco</a:t>
            </a:r>
            <a:endParaRPr sz="6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6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"Hola Mundo!"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6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6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6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6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1"/>
          <p:cNvSpPr txBox="1"/>
          <p:nvPr>
            <p:ph type="title"/>
          </p:nvPr>
        </p:nvSpPr>
        <p:spPr>
          <a:xfrm>
            <a:off x="2790700" y="68250"/>
            <a:ext cx="33558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Funciones útiles</a:t>
            </a:r>
            <a:endParaRPr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71"/>
          <p:cNvSpPr txBox="1"/>
          <p:nvPr/>
        </p:nvSpPr>
        <p:spPr>
          <a:xfrm>
            <a:off x="4369800" y="722675"/>
            <a:ext cx="4462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00979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8" name="Google Shape;578;p71"/>
          <p:cNvSpPr txBox="1"/>
          <p:nvPr/>
        </p:nvSpPr>
        <p:spPr>
          <a:xfrm>
            <a:off x="522625" y="1007375"/>
            <a:ext cx="39885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728E0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&lt;SPI.h&gt;</a:t>
            </a:r>
            <a:endParaRPr sz="800">
              <a:solidFill>
                <a:srgbClr val="005C5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728E0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&lt;Wire.h&gt;</a:t>
            </a:r>
            <a:endParaRPr sz="800">
              <a:solidFill>
                <a:srgbClr val="005C5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728E0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&lt;Adafruit_GFX.h&gt;</a:t>
            </a:r>
            <a:endParaRPr sz="800">
              <a:solidFill>
                <a:srgbClr val="005C5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728E0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&lt;Adafruit_SSD1306.h&gt;</a:t>
            </a:r>
            <a:endParaRPr sz="800">
              <a:solidFill>
                <a:srgbClr val="005C5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728E0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SCREEN_WIDTH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s" sz="8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 // OLED display width, in pixels</a:t>
            </a:r>
            <a:endParaRPr sz="8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728E0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SCREEN_HEIGHT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es" sz="8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 // OLED display height, in pixels</a:t>
            </a:r>
            <a:endParaRPr sz="8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728E0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OLED_RESET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   -</a:t>
            </a:r>
            <a:r>
              <a:rPr lang="es" sz="8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8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 // Reset pin # (or -1 if sharing Arduino reset pin)</a:t>
            </a:r>
            <a:endParaRPr sz="8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728E0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SCREEN_ADDRESS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0x</a:t>
            </a:r>
            <a:r>
              <a:rPr lang="es" sz="8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3C</a:t>
            </a:r>
            <a:r>
              <a:rPr lang="es" sz="8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 ///&lt; See datasheet for Address; 0x3D for 128x64, 0x3C for 128x32</a:t>
            </a:r>
            <a:endParaRPr sz="8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Adafruit_SSD1306 </a:t>
            </a:r>
            <a:r>
              <a:rPr lang="es" sz="8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8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SCREEN_WIDTH, SCREEN_HEIGHT, &amp;</a:t>
            </a:r>
            <a:r>
              <a:rPr lang="es" sz="8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, OLED_RESET</a:t>
            </a:r>
            <a:r>
              <a:rPr lang="es" sz="8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979D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es" sz="8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434F5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8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Serial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es" sz="8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9600</a:t>
            </a:r>
            <a:r>
              <a:rPr lang="es" sz="8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  // Comprbamos que la pantalla funciona correctamente</a:t>
            </a:r>
            <a:endParaRPr sz="8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800">
                <a:solidFill>
                  <a:srgbClr val="728E0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8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s" sz="8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es" sz="8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SSD1306_SWITCHCAPVCC, SCREEN_ADDRESS</a:t>
            </a:r>
            <a:r>
              <a:rPr lang="es" sz="8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800">
              <a:solidFill>
                <a:srgbClr val="434F5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8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Serial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s" sz="8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s" sz="8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"SSD1306 allocation failed"</a:t>
            </a:r>
            <a:r>
              <a:rPr lang="es" sz="8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800">
                <a:solidFill>
                  <a:srgbClr val="728E0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8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;;</a:t>
            </a:r>
            <a:r>
              <a:rPr lang="es" sz="8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8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  // Iniciamos la librería</a:t>
            </a:r>
            <a:endParaRPr sz="8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  //se inicia con el logo de Adafruit</a:t>
            </a:r>
            <a:endParaRPr sz="8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8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8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8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es" sz="8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s" sz="8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s" sz="8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 // Pausa de 2 segundos</a:t>
            </a:r>
            <a:endParaRPr sz="8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  // Limpiamos la pantalla</a:t>
            </a:r>
            <a:endParaRPr sz="8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8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clearDisplay</a:t>
            </a:r>
            <a:r>
              <a:rPr lang="es" sz="8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8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es" sz="8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s" sz="8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8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/>
          </a:p>
        </p:txBody>
      </p:sp>
      <p:sp>
        <p:nvSpPr>
          <p:cNvPr id="579" name="Google Shape;579;p71"/>
          <p:cNvSpPr/>
          <p:nvPr/>
        </p:nvSpPr>
        <p:spPr>
          <a:xfrm>
            <a:off x="347050" y="1007375"/>
            <a:ext cx="4224900" cy="186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0" name="Google Shape;580;p71"/>
          <p:cNvSpPr txBox="1"/>
          <p:nvPr/>
        </p:nvSpPr>
        <p:spPr>
          <a:xfrm>
            <a:off x="4957825" y="1038400"/>
            <a:ext cx="3800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CC00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Declaración</a:t>
            </a:r>
            <a:br>
              <a:rPr b="1" lang="es" sz="1800">
                <a:solidFill>
                  <a:srgbClr val="CC00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1" lang="es" sz="1800">
                <a:solidFill>
                  <a:srgbClr val="CC00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 variables</a:t>
            </a:r>
            <a:br>
              <a:rPr lang="es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es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es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es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es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es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es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1" lang="es" sz="1800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Inicialización</a:t>
            </a:r>
            <a:endParaRPr b="1" sz="1800">
              <a:solidFill>
                <a:srgbClr val="4A86E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1" name="Google Shape;581;p71"/>
          <p:cNvSpPr/>
          <p:nvPr/>
        </p:nvSpPr>
        <p:spPr>
          <a:xfrm>
            <a:off x="347050" y="2948975"/>
            <a:ext cx="3978600" cy="209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2"/>
          <p:cNvSpPr txBox="1"/>
          <p:nvPr>
            <p:ph type="title"/>
          </p:nvPr>
        </p:nvSpPr>
        <p:spPr>
          <a:xfrm>
            <a:off x="2790700" y="68250"/>
            <a:ext cx="33558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Funciones útiles</a:t>
            </a:r>
            <a:endParaRPr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72"/>
          <p:cNvSpPr txBox="1"/>
          <p:nvPr/>
        </p:nvSpPr>
        <p:spPr>
          <a:xfrm>
            <a:off x="4369800" y="722675"/>
            <a:ext cx="4462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00979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8" name="Google Shape;588;p72"/>
          <p:cNvSpPr txBox="1"/>
          <p:nvPr/>
        </p:nvSpPr>
        <p:spPr>
          <a:xfrm>
            <a:off x="4779650" y="691650"/>
            <a:ext cx="4243200" cy="3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00979D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es" sz="10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434F5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0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clearDisplay</a:t>
            </a:r>
            <a:r>
              <a:rPr lang="es" sz="10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0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setTextSize</a:t>
            </a:r>
            <a:r>
              <a:rPr lang="es" sz="10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0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s" sz="10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  // tamaño de letra 1</a:t>
            </a:r>
            <a:endParaRPr sz="10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0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setTextColor</a:t>
            </a:r>
            <a:r>
              <a:rPr lang="es" sz="10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SSD1306_WHITE</a:t>
            </a:r>
            <a:r>
              <a:rPr lang="es" sz="10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s" sz="10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// Texto en blanco</a:t>
            </a:r>
            <a:endParaRPr sz="10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0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setCursor</a:t>
            </a:r>
            <a:r>
              <a:rPr lang="es" sz="10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0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s" sz="10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// Empieza a escribir arriba a la izquierda</a:t>
            </a:r>
            <a:endParaRPr sz="10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0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s" sz="10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s" sz="10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"Hola Mundo!"</a:t>
            </a:r>
            <a:r>
              <a:rPr lang="es" sz="10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0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setTextColor</a:t>
            </a:r>
            <a:r>
              <a:rPr lang="es" sz="10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SSD1306_BLACK, SSD1306_WHITE</a:t>
            </a:r>
            <a:r>
              <a:rPr lang="es" sz="10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s" sz="10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 // Fondo blanco y texto negro</a:t>
            </a:r>
            <a:endParaRPr sz="10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0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s" sz="10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"Hola Mundo!"</a:t>
            </a:r>
            <a:r>
              <a:rPr lang="es" sz="10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0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setTextSize</a:t>
            </a:r>
            <a:r>
              <a:rPr lang="es" sz="10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10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s" sz="10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//Tamaño de letra 2</a:t>
            </a:r>
            <a:endParaRPr sz="10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0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setTextColor</a:t>
            </a:r>
            <a:r>
              <a:rPr lang="es" sz="10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SSD1306_WHITE</a:t>
            </a:r>
            <a:r>
              <a:rPr lang="es" sz="10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s" sz="1000">
                <a:solidFill>
                  <a:srgbClr val="95A5A6"/>
                </a:solidFill>
                <a:latin typeface="Courier New"/>
                <a:ea typeface="Courier New"/>
                <a:cs typeface="Courier New"/>
                <a:sym typeface="Courier New"/>
              </a:rPr>
              <a:t>//Texto en blanco</a:t>
            </a:r>
            <a:endParaRPr sz="1000">
              <a:solidFill>
                <a:srgbClr val="95A5A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0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s" sz="10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"Hola Mundo!"</a:t>
            </a:r>
            <a:r>
              <a:rPr lang="es" sz="10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0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s" sz="10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000">
                <a:solidFill>
                  <a:srgbClr val="D35400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es" sz="10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00">
                <a:solidFill>
                  <a:srgbClr val="005C5F"/>
                </a:solidFill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s" sz="10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000">
                <a:solidFill>
                  <a:srgbClr val="4E5B6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4E5B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34F5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9" name="Google Shape;589;p72"/>
          <p:cNvSpPr txBox="1"/>
          <p:nvPr/>
        </p:nvSpPr>
        <p:spPr>
          <a:xfrm>
            <a:off x="363600" y="1090850"/>
            <a:ext cx="4855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99"/>
              </a:buClr>
              <a:buSzPts val="1800"/>
              <a:buFont typeface="Source Sans Pro"/>
              <a:buChar char="★"/>
            </a:pPr>
            <a:r>
              <a:rPr b="1" lang="es" sz="1800">
                <a:solidFill>
                  <a:srgbClr val="CC00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Limpiar la pantalla</a:t>
            </a:r>
            <a:endParaRPr b="1" sz="1800"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11BB8"/>
              </a:buClr>
              <a:buSzPts val="1800"/>
              <a:buFont typeface="Source Sans Pro"/>
              <a:buChar char="★"/>
            </a:pPr>
            <a:r>
              <a:rPr b="1" lang="es" sz="1800">
                <a:solidFill>
                  <a:srgbClr val="611BB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Tamaño del texto</a:t>
            </a:r>
            <a:endParaRPr b="1" sz="1800">
              <a:solidFill>
                <a:srgbClr val="611BB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Font typeface="Source Sans Pro"/>
              <a:buChar char="★"/>
            </a:pPr>
            <a:r>
              <a:rPr b="1" lang="es" sz="1800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Color del texto</a:t>
            </a:r>
            <a:endParaRPr b="1" sz="1800">
              <a:solidFill>
                <a:srgbClr val="4A86E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Source Sans Pro"/>
              <a:buChar char="★"/>
            </a:pPr>
            <a:r>
              <a:rPr b="1" lang="e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Empezar a escribir</a:t>
            </a:r>
            <a:endParaRPr b="1" sz="1800">
              <a:solidFill>
                <a:schemeClr val="accent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urce Sans Pro"/>
              <a:buChar char="★"/>
            </a:pPr>
            <a:r>
              <a:rPr b="1" lang="es" sz="18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 que escribe</a:t>
            </a:r>
            <a:endParaRPr b="1" sz="1800">
              <a:solidFill>
                <a:schemeClr val="accent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A3238E"/>
              </a:buClr>
              <a:buSzPts val="1800"/>
              <a:buFont typeface="Source Sans Pro"/>
              <a:buChar char="★"/>
            </a:pPr>
            <a:r>
              <a:rPr b="1" lang="es" sz="1800">
                <a:solidFill>
                  <a:srgbClr val="A3238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Color del fondo</a:t>
            </a:r>
            <a:endParaRPr b="1" sz="1800">
              <a:solidFill>
                <a:srgbClr val="A3238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ource Sans Pro"/>
              <a:buChar char="★"/>
            </a:pPr>
            <a:r>
              <a:rPr b="1" lang="es" sz="18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Enseña lo que pone por pantalla</a:t>
            </a:r>
            <a:endParaRPr b="1" sz="1800">
              <a:solidFill>
                <a:srgbClr val="3C78D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0" name="Google Shape;590;p72"/>
          <p:cNvSpPr/>
          <p:nvPr/>
        </p:nvSpPr>
        <p:spPr>
          <a:xfrm>
            <a:off x="4196225" y="3023125"/>
            <a:ext cx="783625" cy="1022997"/>
          </a:xfrm>
          <a:custGeom>
            <a:rect b="b" l="l" r="r" t="t"/>
            <a:pathLst>
              <a:path extrusionOk="0" h="43504" w="31345">
                <a:moveTo>
                  <a:pt x="0" y="0"/>
                </a:moveTo>
                <a:cubicBezTo>
                  <a:pt x="2425" y="9707"/>
                  <a:pt x="2885" y="20074"/>
                  <a:pt x="7026" y="29183"/>
                </a:cubicBezTo>
                <a:cubicBezTo>
                  <a:pt x="10919" y="37747"/>
                  <a:pt x="21938" y="43504"/>
                  <a:pt x="31345" y="43504"/>
                </a:cubicBezTo>
              </a:path>
            </a:pathLst>
          </a:cu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91" name="Google Shape;591;p72"/>
          <p:cNvSpPr/>
          <p:nvPr/>
        </p:nvSpPr>
        <p:spPr>
          <a:xfrm>
            <a:off x="2601975" y="2392725"/>
            <a:ext cx="5282498" cy="330925"/>
          </a:xfrm>
          <a:custGeom>
            <a:rect b="b" l="l" r="r" t="t"/>
            <a:pathLst>
              <a:path extrusionOk="0" h="13237" w="170775">
                <a:moveTo>
                  <a:pt x="0" y="13237"/>
                </a:moveTo>
                <a:cubicBezTo>
                  <a:pt x="30215" y="13237"/>
                  <a:pt x="59564" y="2282"/>
                  <a:pt x="89711" y="266"/>
                </a:cubicBezTo>
                <a:cubicBezTo>
                  <a:pt x="103016" y="-624"/>
                  <a:pt x="116367" y="1347"/>
                  <a:pt x="129702" y="1347"/>
                </a:cubicBezTo>
                <a:cubicBezTo>
                  <a:pt x="143400" y="1347"/>
                  <a:pt x="157778" y="-1629"/>
                  <a:pt x="170775" y="2698"/>
                </a:cubicBezTo>
              </a:path>
            </a:pathLst>
          </a:custGeom>
          <a:noFill/>
          <a:ln cap="flat" cmpd="sng" w="28575">
            <a:solidFill>
              <a:srgbClr val="A3238E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92" name="Google Shape;592;p72"/>
          <p:cNvSpPr/>
          <p:nvPr/>
        </p:nvSpPr>
        <p:spPr>
          <a:xfrm>
            <a:off x="7736025" y="2446675"/>
            <a:ext cx="1053900" cy="20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A323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3" name="Google Shape;593;p72"/>
          <p:cNvSpPr/>
          <p:nvPr/>
        </p:nvSpPr>
        <p:spPr>
          <a:xfrm>
            <a:off x="2412825" y="2246450"/>
            <a:ext cx="2506225" cy="214500"/>
          </a:xfrm>
          <a:custGeom>
            <a:rect b="b" l="l" r="r" t="t"/>
            <a:pathLst>
              <a:path extrusionOk="0" h="8580" w="100249">
                <a:moveTo>
                  <a:pt x="0" y="7198"/>
                </a:moveTo>
                <a:cubicBezTo>
                  <a:pt x="20660" y="11342"/>
                  <a:pt x="42174" y="4985"/>
                  <a:pt x="62960" y="1524"/>
                </a:cubicBezTo>
                <a:cubicBezTo>
                  <a:pt x="75229" y="-519"/>
                  <a:pt x="87811" y="173"/>
                  <a:pt x="100249" y="173"/>
                </a:cubicBezTo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94" name="Google Shape;594;p72"/>
          <p:cNvSpPr/>
          <p:nvPr/>
        </p:nvSpPr>
        <p:spPr>
          <a:xfrm>
            <a:off x="2865425" y="1892736"/>
            <a:ext cx="2094150" cy="270200"/>
          </a:xfrm>
          <a:custGeom>
            <a:rect b="b" l="l" r="r" t="t"/>
            <a:pathLst>
              <a:path extrusionOk="0" h="10808" w="83766">
                <a:moveTo>
                  <a:pt x="0" y="10809"/>
                </a:moveTo>
                <a:cubicBezTo>
                  <a:pt x="7279" y="10809"/>
                  <a:pt x="14210" y="7643"/>
                  <a:pt x="21347" y="6215"/>
                </a:cubicBezTo>
                <a:cubicBezTo>
                  <a:pt x="41792" y="2125"/>
                  <a:pt x="63537" y="-2891"/>
                  <a:pt x="83766" y="2162"/>
                </a:cubicBezTo>
              </a:path>
            </a:pathLst>
          </a:custGeom>
          <a:noFill/>
          <a:ln cap="flat" cmpd="sng" w="28575">
            <a:solidFill>
              <a:srgbClr val="005C5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95" name="Google Shape;595;p72"/>
          <p:cNvSpPr/>
          <p:nvPr/>
        </p:nvSpPr>
        <p:spPr>
          <a:xfrm>
            <a:off x="2473625" y="1658030"/>
            <a:ext cx="4228825" cy="231125"/>
          </a:xfrm>
          <a:custGeom>
            <a:rect b="b" l="l" r="r" t="t"/>
            <a:pathLst>
              <a:path extrusionOk="0" h="9245" w="169153">
                <a:moveTo>
                  <a:pt x="0" y="8848"/>
                </a:moveTo>
                <a:cubicBezTo>
                  <a:pt x="15883" y="8848"/>
                  <a:pt x="32344" y="10441"/>
                  <a:pt x="47557" y="5876"/>
                </a:cubicBezTo>
                <a:cubicBezTo>
                  <a:pt x="59088" y="2416"/>
                  <a:pt x="71214" y="-602"/>
                  <a:pt x="83226" y="201"/>
                </a:cubicBezTo>
                <a:cubicBezTo>
                  <a:pt x="96122" y="1063"/>
                  <a:pt x="109217" y="784"/>
                  <a:pt x="121866" y="3444"/>
                </a:cubicBezTo>
                <a:cubicBezTo>
                  <a:pt x="137291" y="6688"/>
                  <a:pt x="154517" y="9294"/>
                  <a:pt x="169153" y="3444"/>
                </a:cubicBezTo>
              </a:path>
            </a:pathLst>
          </a:cu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96" name="Google Shape;596;p72"/>
          <p:cNvSpPr/>
          <p:nvPr/>
        </p:nvSpPr>
        <p:spPr>
          <a:xfrm>
            <a:off x="2689800" y="1423037"/>
            <a:ext cx="2303550" cy="212975"/>
          </a:xfrm>
          <a:custGeom>
            <a:rect b="b" l="l" r="r" t="t"/>
            <a:pathLst>
              <a:path extrusionOk="0" h="8519" w="92142">
                <a:moveTo>
                  <a:pt x="0" y="8520"/>
                </a:moveTo>
                <a:cubicBezTo>
                  <a:pt x="30784" y="8520"/>
                  <a:pt x="62284" y="-5186"/>
                  <a:pt x="92142" y="2306"/>
                </a:cubicBezTo>
              </a:path>
            </a:pathLst>
          </a:custGeom>
          <a:noFill/>
          <a:ln cap="flat" cmpd="sng" w="28575">
            <a:solidFill>
              <a:srgbClr val="5E2B97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97" name="Google Shape;597;p72"/>
          <p:cNvSpPr/>
          <p:nvPr/>
        </p:nvSpPr>
        <p:spPr>
          <a:xfrm>
            <a:off x="2858675" y="1169925"/>
            <a:ext cx="2141450" cy="141850"/>
          </a:xfrm>
          <a:custGeom>
            <a:rect b="b" l="l" r="r" t="t"/>
            <a:pathLst>
              <a:path extrusionOk="0" h="5674" w="85658">
                <a:moveTo>
                  <a:pt x="0" y="5674"/>
                </a:moveTo>
                <a:cubicBezTo>
                  <a:pt x="12752" y="1429"/>
                  <a:pt x="27039" y="5920"/>
                  <a:pt x="40262" y="3513"/>
                </a:cubicBezTo>
                <a:cubicBezTo>
                  <a:pt x="55194" y="795"/>
                  <a:pt x="70481" y="0"/>
                  <a:pt x="85658" y="0"/>
                </a:cubicBezTo>
              </a:path>
            </a:pathLst>
          </a:custGeom>
          <a:noFill/>
          <a:ln cap="flat" cmpd="sng" w="28575">
            <a:solidFill>
              <a:srgbClr val="CC0099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98" name="Google Shape;598;p72"/>
          <p:cNvSpPr/>
          <p:nvPr/>
        </p:nvSpPr>
        <p:spPr>
          <a:xfrm>
            <a:off x="6604900" y="1531750"/>
            <a:ext cx="1053900" cy="20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3"/>
          <p:cNvSpPr txBox="1"/>
          <p:nvPr/>
        </p:nvSpPr>
        <p:spPr>
          <a:xfrm>
            <a:off x="2588775" y="3372525"/>
            <a:ext cx="4036200" cy="461700"/>
          </a:xfrm>
          <a:prstGeom prst="rect">
            <a:avLst/>
          </a:prstGeom>
          <a:gradFill>
            <a:gsLst>
              <a:gs pos="0">
                <a:srgbClr val="8234E1"/>
              </a:gs>
              <a:gs pos="100000">
                <a:srgbClr val="44187A"/>
              </a:gs>
            </a:gsLst>
            <a:lin ang="5400012" scaled="0"/>
          </a:gra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Source Sans Pro"/>
                <a:ea typeface="Source Sans Pro"/>
                <a:cs typeface="Source Sans Pro"/>
                <a:sym typeface="Source Sans Pro"/>
              </a:rPr>
              <a:t>¡Bluetooth!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04" name="Google Shape;604;p73"/>
          <p:cNvPicPr preferRelativeResize="0"/>
          <p:nvPr/>
        </p:nvPicPr>
        <p:blipFill rotWithShape="1">
          <a:blip r:embed="rId3">
            <a:alphaModFix/>
          </a:blip>
          <a:srcRect b="57664" l="59824" r="20640" t="0"/>
          <a:stretch/>
        </p:blipFill>
        <p:spPr>
          <a:xfrm>
            <a:off x="1878250" y="3301750"/>
            <a:ext cx="710524" cy="8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3"/>
          <p:cNvSpPr txBox="1"/>
          <p:nvPr>
            <p:ph type="title"/>
          </p:nvPr>
        </p:nvSpPr>
        <p:spPr>
          <a:xfrm>
            <a:off x="234675" y="15794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Montaje 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ermanent Marker"/>
                <a:ea typeface="Permanent Marker"/>
                <a:cs typeface="Permanent Marker"/>
                <a:sym typeface="Permanent Marker"/>
              </a:rPr>
              <a:t>SOMBRERO</a:t>
            </a:r>
            <a:endParaRPr/>
          </a:p>
        </p:txBody>
      </p:sp>
      <p:sp>
        <p:nvSpPr>
          <p:cNvPr id="606" name="Google Shape;606;p73"/>
          <p:cNvSpPr txBox="1"/>
          <p:nvPr>
            <p:ph type="title"/>
          </p:nvPr>
        </p:nvSpPr>
        <p:spPr>
          <a:xfrm>
            <a:off x="271392" y="1555483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Montaje del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SOMBRERO</a:t>
            </a:r>
            <a:endParaRPr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12" name="Google Shape;612;p74"/>
          <p:cNvSpPr txBox="1"/>
          <p:nvPr/>
        </p:nvSpPr>
        <p:spPr>
          <a:xfrm>
            <a:off x="330775" y="220817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613" name="Google Shape;61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975" y="1525225"/>
            <a:ext cx="2831224" cy="3163523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74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Conexiones</a:t>
            </a:r>
            <a:endParaRPr/>
          </a:p>
        </p:txBody>
      </p:sp>
      <p:sp>
        <p:nvSpPr>
          <p:cNvPr id="615" name="Google Shape;615;p74"/>
          <p:cNvSpPr txBox="1"/>
          <p:nvPr/>
        </p:nvSpPr>
        <p:spPr>
          <a:xfrm>
            <a:off x="481225" y="1794450"/>
            <a:ext cx="3000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●"/>
            </a:pPr>
            <a:r>
              <a:rPr b="1" lang="es" sz="20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RXD </a:t>
            </a:r>
            <a:r>
              <a:rPr lang="es" sz="20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 11</a:t>
            </a:r>
            <a:endParaRPr sz="20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●"/>
            </a:pPr>
            <a:r>
              <a:rPr b="1" lang="es" sz="20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TXD </a:t>
            </a:r>
            <a:r>
              <a:rPr lang="es" sz="20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 10</a:t>
            </a:r>
            <a:endParaRPr sz="20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●"/>
            </a:pPr>
            <a:r>
              <a:rPr b="1" lang="es" sz="20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GND </a:t>
            </a:r>
            <a:r>
              <a:rPr lang="es" sz="20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 GND</a:t>
            </a:r>
            <a:endParaRPr sz="20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●"/>
            </a:pPr>
            <a:r>
              <a:rPr b="1" lang="es" sz="20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VCC </a:t>
            </a:r>
            <a:r>
              <a:rPr lang="es" sz="20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 5V</a:t>
            </a:r>
            <a:endParaRPr sz="20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5"/>
          <p:cNvSpPr txBox="1"/>
          <p:nvPr>
            <p:ph type="title"/>
          </p:nvPr>
        </p:nvSpPr>
        <p:spPr>
          <a:xfrm>
            <a:off x="457200" y="586975"/>
            <a:ext cx="5778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lo vamos a hacer?</a:t>
            </a:r>
            <a:endParaRPr/>
          </a:p>
        </p:txBody>
      </p:sp>
      <p:sp>
        <p:nvSpPr>
          <p:cNvPr id="621" name="Google Shape;621;p7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22" name="Google Shape;622;p75"/>
          <p:cNvSpPr txBox="1"/>
          <p:nvPr>
            <p:ph idx="1" type="body"/>
          </p:nvPr>
        </p:nvSpPr>
        <p:spPr>
          <a:xfrm>
            <a:off x="457200" y="1541625"/>
            <a:ext cx="41883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s" sz="2000">
                <a:solidFill>
                  <a:schemeClr val="dk2"/>
                </a:solidFill>
              </a:rPr>
              <a:t>Vamos a hacerlo con un módulo bluetooth y nuestro arduino uno!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s" sz="2000">
                <a:solidFill>
                  <a:schemeClr val="dk2"/>
                </a:solidFill>
              </a:rPr>
              <a:t>Además, vamos  a usar una aplicación en nuestro móvil para conectarnos!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623" name="Google Shape;62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312" y="1778175"/>
            <a:ext cx="3522725" cy="22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6"/>
          <p:cNvSpPr txBox="1"/>
          <p:nvPr>
            <p:ph type="title"/>
          </p:nvPr>
        </p:nvSpPr>
        <p:spPr>
          <a:xfrm>
            <a:off x="457200" y="586975"/>
            <a:ext cx="5778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Oye…¿pero qué aplicación?</a:t>
            </a:r>
            <a:endParaRPr/>
          </a:p>
        </p:txBody>
      </p:sp>
      <p:sp>
        <p:nvSpPr>
          <p:cNvPr id="629" name="Google Shape;629;p7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30" name="Google Shape;630;p76"/>
          <p:cNvSpPr txBox="1"/>
          <p:nvPr>
            <p:ph idx="1" type="body"/>
          </p:nvPr>
        </p:nvSpPr>
        <p:spPr>
          <a:xfrm>
            <a:off x="457200" y="1541625"/>
            <a:ext cx="55326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s" sz="2000">
                <a:solidFill>
                  <a:schemeClr val="dk2"/>
                </a:solidFill>
              </a:rPr>
              <a:t>Yo recomiendo:</a:t>
            </a:r>
            <a:endParaRPr sz="20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</a:rPr>
              <a:t>Serial Bluetooth Termi</a:t>
            </a:r>
            <a:r>
              <a:rPr lang="es" sz="2000">
                <a:solidFill>
                  <a:schemeClr val="dk2"/>
                </a:solidFill>
              </a:rPr>
              <a:t>n</a:t>
            </a:r>
            <a:r>
              <a:rPr lang="es" sz="2000">
                <a:solidFill>
                  <a:schemeClr val="dk2"/>
                </a:solidFill>
              </a:rPr>
              <a:t>al.</a:t>
            </a:r>
            <a:endParaRPr sz="20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631" name="Google Shape;631;p76"/>
          <p:cNvPicPr preferRelativeResize="0"/>
          <p:nvPr/>
        </p:nvPicPr>
        <p:blipFill rotWithShape="1">
          <a:blip r:embed="rId3">
            <a:alphaModFix/>
          </a:blip>
          <a:srcRect b="11067" l="0" r="1835" t="60503"/>
          <a:stretch/>
        </p:blipFill>
        <p:spPr>
          <a:xfrm>
            <a:off x="5378450" y="1614200"/>
            <a:ext cx="2085425" cy="13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6"/>
          <p:cNvSpPr/>
          <p:nvPr/>
        </p:nvSpPr>
        <p:spPr>
          <a:xfrm>
            <a:off x="5257650" y="1541625"/>
            <a:ext cx="800100" cy="7824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633" name="Google Shape;633;p76"/>
          <p:cNvPicPr preferRelativeResize="0"/>
          <p:nvPr/>
        </p:nvPicPr>
        <p:blipFill rotWithShape="1">
          <a:blip r:embed="rId4">
            <a:alphaModFix/>
          </a:blip>
          <a:srcRect b="43658" l="0" r="0" t="0"/>
          <a:stretch/>
        </p:blipFill>
        <p:spPr>
          <a:xfrm>
            <a:off x="6920500" y="2571750"/>
            <a:ext cx="1651450" cy="2119149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76"/>
          <p:cNvSpPr txBox="1"/>
          <p:nvPr/>
        </p:nvSpPr>
        <p:spPr>
          <a:xfrm>
            <a:off x="884475" y="3252100"/>
            <a:ext cx="3000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AVISO: Por favor, solo funciona el </a:t>
            </a:r>
            <a:br>
              <a:rPr lang="es" sz="1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s" sz="1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módulo bluetooth con dispositivos</a:t>
            </a:r>
            <a:br>
              <a:rPr lang="es" sz="1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1" lang="es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</a:t>
            </a:r>
            <a:endParaRPr sz="900"/>
          </a:p>
        </p:txBody>
      </p:sp>
      <p:sp>
        <p:nvSpPr>
          <p:cNvPr id="635" name="Google Shape;635;p76"/>
          <p:cNvSpPr/>
          <p:nvPr/>
        </p:nvSpPr>
        <p:spPr>
          <a:xfrm>
            <a:off x="457200" y="2810650"/>
            <a:ext cx="3585384" cy="1944540"/>
          </a:xfrm>
          <a:prstGeom prst="cloud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9117"/>
              <a:buFont typeface="Arial"/>
              <a:buNone/>
            </a:pPr>
            <a:r>
              <a:rPr lang="es" sz="3400"/>
              <a:t>¡Hágase la luz!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9117"/>
              <a:buFont typeface="Arial"/>
              <a:buNone/>
            </a:pPr>
            <a:r>
              <a:t/>
            </a:r>
            <a:endParaRPr sz="3400"/>
          </a:p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311700" y="1152475"/>
            <a:ext cx="429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es"/>
              <a:t>Leds RGB direccionables.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s"/>
              <a:t>Tienen 4 pines: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es">
                <a:solidFill>
                  <a:srgbClr val="CC0099"/>
                </a:solidFill>
              </a:rPr>
              <a:t>DIN </a:t>
            </a:r>
            <a:r>
              <a:rPr lang="es"/>
              <a:t>pin de entrada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es">
                <a:solidFill>
                  <a:srgbClr val="CC0099"/>
                </a:solidFill>
              </a:rPr>
              <a:t>DO  </a:t>
            </a:r>
            <a:r>
              <a:rPr lang="es"/>
              <a:t>pin de salida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es">
                <a:solidFill>
                  <a:srgbClr val="CC0099"/>
                </a:solidFill>
              </a:rPr>
              <a:t>+5V </a:t>
            </a:r>
            <a:r>
              <a:rPr lang="es"/>
              <a:t>proporciona energía a los leds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es">
                <a:solidFill>
                  <a:srgbClr val="CC0099"/>
                </a:solidFill>
              </a:rPr>
              <a:t>GND </a:t>
            </a:r>
            <a:r>
              <a:rPr lang="es"/>
              <a:t>Toma de tierra</a:t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185" name="Google Shape;185;p32"/>
          <p:cNvPicPr preferRelativeResize="0"/>
          <p:nvPr/>
        </p:nvPicPr>
        <p:blipFill rotWithShape="1">
          <a:blip r:embed="rId3">
            <a:alphaModFix/>
          </a:blip>
          <a:srcRect b="13742" l="4721" r="22530" t="24410"/>
          <a:stretch/>
        </p:blipFill>
        <p:spPr>
          <a:xfrm rot="-8322495">
            <a:off x="4563301" y="2777458"/>
            <a:ext cx="4638915" cy="57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77"/>
          <p:cNvGrpSpPr/>
          <p:nvPr/>
        </p:nvGrpSpPr>
        <p:grpSpPr>
          <a:xfrm>
            <a:off x="2979239" y="1336860"/>
            <a:ext cx="5699671" cy="3380239"/>
            <a:chOff x="1177450" y="241631"/>
            <a:chExt cx="6173152" cy="3616776"/>
          </a:xfrm>
        </p:grpSpPr>
        <p:sp>
          <p:nvSpPr>
            <p:cNvPr id="641" name="Google Shape;641;p77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77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77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77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5" name="Google Shape;645;p77"/>
          <p:cNvSpPr txBox="1"/>
          <p:nvPr/>
        </p:nvSpPr>
        <p:spPr>
          <a:xfrm>
            <a:off x="85875" y="444000"/>
            <a:ext cx="86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¿Cómo es la estructura?</a:t>
            </a:r>
            <a:endParaRPr b="1" sz="30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646" name="Google Shape;64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888" y="1595612"/>
            <a:ext cx="4206375" cy="26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77"/>
          <p:cNvSpPr/>
          <p:nvPr/>
        </p:nvSpPr>
        <p:spPr>
          <a:xfrm>
            <a:off x="4032325" y="3549950"/>
            <a:ext cx="3900000" cy="31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48" name="Google Shape;648;p77"/>
          <p:cNvCxnSpPr/>
          <p:nvPr/>
        </p:nvCxnSpPr>
        <p:spPr>
          <a:xfrm>
            <a:off x="2393400" y="2694400"/>
            <a:ext cx="1525800" cy="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9" name="Google Shape;649;p77"/>
          <p:cNvCxnSpPr/>
          <p:nvPr/>
        </p:nvCxnSpPr>
        <p:spPr>
          <a:xfrm>
            <a:off x="2731350" y="3454950"/>
            <a:ext cx="1525800" cy="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0" name="Google Shape;650;p77"/>
          <p:cNvSpPr txBox="1"/>
          <p:nvPr/>
        </p:nvSpPr>
        <p:spPr>
          <a:xfrm>
            <a:off x="298650" y="2508700"/>
            <a:ext cx="20949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Inicializamos bluetooth</a:t>
            </a:r>
            <a:endParaRPr sz="15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1" name="Google Shape;651;p77"/>
          <p:cNvSpPr txBox="1"/>
          <p:nvPr/>
        </p:nvSpPr>
        <p:spPr>
          <a:xfrm>
            <a:off x="177275" y="3209600"/>
            <a:ext cx="29481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 bluetooth está disponible…</a:t>
            </a:r>
            <a:endParaRPr sz="15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8"/>
          <p:cNvSpPr txBox="1"/>
          <p:nvPr/>
        </p:nvSpPr>
        <p:spPr>
          <a:xfrm>
            <a:off x="85875" y="444000"/>
            <a:ext cx="86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¡Funciones que vamos a usar!</a:t>
            </a:r>
            <a:endParaRPr b="1" sz="30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657" name="Google Shape;657;p78"/>
          <p:cNvPicPr preferRelativeResize="0"/>
          <p:nvPr/>
        </p:nvPicPr>
        <p:blipFill rotWithShape="1">
          <a:blip r:embed="rId3">
            <a:alphaModFix/>
          </a:blip>
          <a:srcRect b="53856" l="0" r="0" t="38813"/>
          <a:stretch/>
        </p:blipFill>
        <p:spPr>
          <a:xfrm>
            <a:off x="4033775" y="2022912"/>
            <a:ext cx="4206350" cy="1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78"/>
          <p:cNvSpPr/>
          <p:nvPr/>
        </p:nvSpPr>
        <p:spPr>
          <a:xfrm>
            <a:off x="3735825" y="3972550"/>
            <a:ext cx="3900000" cy="31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9" name="Google Shape;659;p78"/>
          <p:cNvSpPr txBox="1"/>
          <p:nvPr/>
        </p:nvSpPr>
        <p:spPr>
          <a:xfrm>
            <a:off x="4309750" y="3151125"/>
            <a:ext cx="43404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" sz="15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s" sz="15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read() → leer lo que le pasemos por el </a:t>
            </a:r>
            <a:r>
              <a:rPr lang="es" sz="15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móvil</a:t>
            </a:r>
            <a:endParaRPr sz="15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0" name="Google Shape;660;p78"/>
          <p:cNvSpPr txBox="1"/>
          <p:nvPr/>
        </p:nvSpPr>
        <p:spPr>
          <a:xfrm>
            <a:off x="0" y="3766200"/>
            <a:ext cx="29481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61" name="Google Shape;661;p78"/>
          <p:cNvPicPr preferRelativeResize="0"/>
          <p:nvPr/>
        </p:nvPicPr>
        <p:blipFill rotWithShape="1">
          <a:blip r:embed="rId3">
            <a:alphaModFix/>
          </a:blip>
          <a:srcRect b="28631" l="15133" r="19438" t="66398"/>
          <a:stretch/>
        </p:blipFill>
        <p:spPr>
          <a:xfrm>
            <a:off x="4309750" y="2955300"/>
            <a:ext cx="2752125" cy="1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78"/>
          <p:cNvPicPr preferRelativeResize="0"/>
          <p:nvPr/>
        </p:nvPicPr>
        <p:blipFill rotWithShape="1">
          <a:blip r:embed="rId3">
            <a:alphaModFix/>
          </a:blip>
          <a:srcRect b="22071" l="38032" r="5116" t="70598"/>
          <a:stretch/>
        </p:blipFill>
        <p:spPr>
          <a:xfrm>
            <a:off x="4381900" y="3824650"/>
            <a:ext cx="2391375" cy="1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8"/>
          <p:cNvSpPr txBox="1"/>
          <p:nvPr/>
        </p:nvSpPr>
        <p:spPr>
          <a:xfrm>
            <a:off x="4185825" y="16074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begin() → Inicializar</a:t>
            </a:r>
            <a:endParaRPr sz="15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4" name="Google Shape;664;p78"/>
          <p:cNvSpPr txBox="1"/>
          <p:nvPr/>
        </p:nvSpPr>
        <p:spPr>
          <a:xfrm>
            <a:off x="4185825" y="2539788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available() → Ver si está conectado</a:t>
            </a:r>
            <a:endParaRPr/>
          </a:p>
        </p:txBody>
      </p:sp>
      <p:pic>
        <p:nvPicPr>
          <p:cNvPr id="665" name="Google Shape;66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325" y="1592938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79"/>
          <p:cNvGrpSpPr/>
          <p:nvPr/>
        </p:nvGrpSpPr>
        <p:grpSpPr>
          <a:xfrm>
            <a:off x="3216339" y="821460"/>
            <a:ext cx="5699671" cy="3380239"/>
            <a:chOff x="1177450" y="241631"/>
            <a:chExt cx="6173152" cy="3616776"/>
          </a:xfrm>
        </p:grpSpPr>
        <p:sp>
          <p:nvSpPr>
            <p:cNvPr id="671" name="Google Shape;671;p79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79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79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79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5" name="Google Shape;67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" y="155220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79"/>
          <p:cNvSpPr txBox="1"/>
          <p:nvPr/>
        </p:nvSpPr>
        <p:spPr>
          <a:xfrm>
            <a:off x="85875" y="4440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¿Y un ejemplo?</a:t>
            </a:r>
            <a:endParaRPr b="1" sz="30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677" name="Google Shape;67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988" y="1080212"/>
            <a:ext cx="4206375" cy="26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79"/>
          <p:cNvSpPr/>
          <p:nvPr/>
        </p:nvSpPr>
        <p:spPr>
          <a:xfrm>
            <a:off x="8699925" y="2108550"/>
            <a:ext cx="444000" cy="92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7F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0550" y="749425"/>
            <a:ext cx="2029400" cy="40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8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685" name="Google Shape;685;p80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686" name="Google Shape;686;p80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80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80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80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80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80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80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3" name="Google Shape;693;p80"/>
          <p:cNvGrpSpPr/>
          <p:nvPr/>
        </p:nvGrpSpPr>
        <p:grpSpPr>
          <a:xfrm>
            <a:off x="5645475" y="601647"/>
            <a:ext cx="2119546" cy="4396359"/>
            <a:chOff x="2547150" y="238125"/>
            <a:chExt cx="2525675" cy="5238750"/>
          </a:xfrm>
        </p:grpSpPr>
        <p:sp>
          <p:nvSpPr>
            <p:cNvPr id="694" name="Google Shape;694;p80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80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80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80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8" name="Google Shape;698;p80"/>
          <p:cNvSpPr txBox="1"/>
          <p:nvPr>
            <p:ph idx="1" type="body"/>
          </p:nvPr>
        </p:nvSpPr>
        <p:spPr>
          <a:xfrm>
            <a:off x="0" y="14097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s" sz="3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¿Y un ejemplo?</a:t>
            </a:r>
            <a:endParaRPr sz="1800"/>
          </a:p>
        </p:txBody>
      </p:sp>
      <p:sp>
        <p:nvSpPr>
          <p:cNvPr id="699" name="Google Shape;699;p80"/>
          <p:cNvSpPr/>
          <p:nvPr/>
        </p:nvSpPr>
        <p:spPr>
          <a:xfrm>
            <a:off x="5617288" y="3330625"/>
            <a:ext cx="2175900" cy="463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00" name="Google Shape;700;p80"/>
          <p:cNvSpPr/>
          <p:nvPr/>
        </p:nvSpPr>
        <p:spPr>
          <a:xfrm>
            <a:off x="8699925" y="2108550"/>
            <a:ext cx="444000" cy="92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7F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450" y="727750"/>
            <a:ext cx="2021475" cy="413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5450" y="888800"/>
            <a:ext cx="2021475" cy="3977251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8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708" name="Google Shape;708;p81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709" name="Google Shape;709;p81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81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81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81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81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81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81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6" name="Google Shape;716;p81"/>
          <p:cNvGrpSpPr/>
          <p:nvPr/>
        </p:nvGrpSpPr>
        <p:grpSpPr>
          <a:xfrm>
            <a:off x="5712525" y="641872"/>
            <a:ext cx="2119546" cy="4396359"/>
            <a:chOff x="2547150" y="238125"/>
            <a:chExt cx="2525675" cy="5238750"/>
          </a:xfrm>
        </p:grpSpPr>
        <p:sp>
          <p:nvSpPr>
            <p:cNvPr id="717" name="Google Shape;717;p81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81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81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81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p81"/>
          <p:cNvSpPr/>
          <p:nvPr/>
        </p:nvSpPr>
        <p:spPr>
          <a:xfrm>
            <a:off x="5688225" y="1763500"/>
            <a:ext cx="1523100" cy="179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722" name="Google Shape;722;p81"/>
          <p:cNvGrpSpPr/>
          <p:nvPr/>
        </p:nvGrpSpPr>
        <p:grpSpPr>
          <a:xfrm>
            <a:off x="5712525" y="641872"/>
            <a:ext cx="2119546" cy="4396359"/>
            <a:chOff x="2547150" y="238125"/>
            <a:chExt cx="2525675" cy="5238750"/>
          </a:xfrm>
        </p:grpSpPr>
        <p:sp>
          <p:nvSpPr>
            <p:cNvPr id="723" name="Google Shape;723;p81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81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81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81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7" name="Google Shape;727;p81"/>
          <p:cNvSpPr txBox="1"/>
          <p:nvPr>
            <p:ph idx="1" type="body"/>
          </p:nvPr>
        </p:nvSpPr>
        <p:spPr>
          <a:xfrm>
            <a:off x="-192025" y="150345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¿Y un ejemplo?</a:t>
            </a:r>
            <a:endParaRPr sz="1800"/>
          </a:p>
        </p:txBody>
      </p:sp>
      <p:sp>
        <p:nvSpPr>
          <p:cNvPr id="728" name="Google Shape;728;p81"/>
          <p:cNvSpPr/>
          <p:nvPr/>
        </p:nvSpPr>
        <p:spPr>
          <a:xfrm>
            <a:off x="8699925" y="2108550"/>
            <a:ext cx="444000" cy="92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7F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700" y="738075"/>
            <a:ext cx="2026000" cy="41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8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735" name="Google Shape;735;p82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736" name="Google Shape;736;p82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82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82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82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82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82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82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3" name="Google Shape;743;p82"/>
          <p:cNvGrpSpPr/>
          <p:nvPr/>
        </p:nvGrpSpPr>
        <p:grpSpPr>
          <a:xfrm>
            <a:off x="5672300" y="612997"/>
            <a:ext cx="2119546" cy="4396359"/>
            <a:chOff x="2547150" y="238125"/>
            <a:chExt cx="2525675" cy="5238750"/>
          </a:xfrm>
        </p:grpSpPr>
        <p:sp>
          <p:nvSpPr>
            <p:cNvPr id="744" name="Google Shape;744;p82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82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82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82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8" name="Google Shape;748;p82"/>
          <p:cNvSpPr/>
          <p:nvPr/>
        </p:nvSpPr>
        <p:spPr>
          <a:xfrm>
            <a:off x="5672300" y="1390725"/>
            <a:ext cx="2074500" cy="299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749" name="Google Shape;749;p82"/>
          <p:cNvGrpSpPr/>
          <p:nvPr/>
        </p:nvGrpSpPr>
        <p:grpSpPr>
          <a:xfrm>
            <a:off x="5672300" y="612997"/>
            <a:ext cx="2119546" cy="4396359"/>
            <a:chOff x="2547150" y="238125"/>
            <a:chExt cx="2525675" cy="5238750"/>
          </a:xfrm>
        </p:grpSpPr>
        <p:sp>
          <p:nvSpPr>
            <p:cNvPr id="750" name="Google Shape;750;p82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82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82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82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4" name="Google Shape;754;p82"/>
          <p:cNvSpPr txBox="1"/>
          <p:nvPr>
            <p:ph idx="1" type="body"/>
          </p:nvPr>
        </p:nvSpPr>
        <p:spPr>
          <a:xfrm>
            <a:off x="0" y="12377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¿Y un ejemplo?</a:t>
            </a:r>
            <a:endParaRPr sz="1800"/>
          </a:p>
        </p:txBody>
      </p:sp>
      <p:sp>
        <p:nvSpPr>
          <p:cNvPr id="755" name="Google Shape;755;p82"/>
          <p:cNvSpPr/>
          <p:nvPr/>
        </p:nvSpPr>
        <p:spPr>
          <a:xfrm>
            <a:off x="8699925" y="2108550"/>
            <a:ext cx="444000" cy="92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7F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675" y="858625"/>
            <a:ext cx="2021475" cy="3977251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8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762" name="Google Shape;762;p83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763" name="Google Shape;763;p83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83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83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83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83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83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83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0" name="Google Shape;770;p83"/>
          <p:cNvGrpSpPr/>
          <p:nvPr/>
        </p:nvGrpSpPr>
        <p:grpSpPr>
          <a:xfrm>
            <a:off x="5710750" y="611697"/>
            <a:ext cx="2119546" cy="4396359"/>
            <a:chOff x="2547150" y="238125"/>
            <a:chExt cx="2525675" cy="5238750"/>
          </a:xfrm>
        </p:grpSpPr>
        <p:sp>
          <p:nvSpPr>
            <p:cNvPr id="771" name="Google Shape;771;p83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83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83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83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5" name="Google Shape;775;p83"/>
          <p:cNvSpPr/>
          <p:nvPr/>
        </p:nvSpPr>
        <p:spPr>
          <a:xfrm>
            <a:off x="5710750" y="1486625"/>
            <a:ext cx="2074500" cy="261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776" name="Google Shape;776;p83"/>
          <p:cNvGrpSpPr/>
          <p:nvPr/>
        </p:nvGrpSpPr>
        <p:grpSpPr>
          <a:xfrm>
            <a:off x="5710750" y="611697"/>
            <a:ext cx="2119546" cy="4396359"/>
            <a:chOff x="2547150" y="238125"/>
            <a:chExt cx="2525675" cy="5238750"/>
          </a:xfrm>
        </p:grpSpPr>
        <p:sp>
          <p:nvSpPr>
            <p:cNvPr id="777" name="Google Shape;777;p83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83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83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83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1" name="Google Shape;781;p83"/>
          <p:cNvSpPr txBox="1"/>
          <p:nvPr>
            <p:ph idx="1" type="body"/>
          </p:nvPr>
        </p:nvSpPr>
        <p:spPr>
          <a:xfrm>
            <a:off x="128525" y="13148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¿Y un ejemplo?</a:t>
            </a:r>
            <a:endParaRPr sz="1800"/>
          </a:p>
        </p:txBody>
      </p:sp>
      <p:sp>
        <p:nvSpPr>
          <p:cNvPr id="782" name="Google Shape;782;p83"/>
          <p:cNvSpPr/>
          <p:nvPr/>
        </p:nvSpPr>
        <p:spPr>
          <a:xfrm>
            <a:off x="8699925" y="2108550"/>
            <a:ext cx="444000" cy="92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7F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150" y="1025975"/>
            <a:ext cx="2119551" cy="3693149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8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789" name="Google Shape;789;p84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790" name="Google Shape;790;p84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84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84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84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84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84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84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7" name="Google Shape;797;p84"/>
          <p:cNvGrpSpPr/>
          <p:nvPr/>
        </p:nvGrpSpPr>
        <p:grpSpPr>
          <a:xfrm>
            <a:off x="5673150" y="674372"/>
            <a:ext cx="2119546" cy="4396359"/>
            <a:chOff x="2547150" y="238125"/>
            <a:chExt cx="2525675" cy="5238750"/>
          </a:xfrm>
        </p:grpSpPr>
        <p:sp>
          <p:nvSpPr>
            <p:cNvPr id="798" name="Google Shape;798;p84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84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84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84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2" name="Google Shape;802;p84"/>
          <p:cNvSpPr/>
          <p:nvPr/>
        </p:nvSpPr>
        <p:spPr>
          <a:xfrm>
            <a:off x="6999950" y="1175475"/>
            <a:ext cx="336000" cy="261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803" name="Google Shape;803;p84"/>
          <p:cNvGrpSpPr/>
          <p:nvPr/>
        </p:nvGrpSpPr>
        <p:grpSpPr>
          <a:xfrm>
            <a:off x="5673150" y="674372"/>
            <a:ext cx="2119546" cy="4396359"/>
            <a:chOff x="2547150" y="238125"/>
            <a:chExt cx="2525675" cy="5238750"/>
          </a:xfrm>
        </p:grpSpPr>
        <p:sp>
          <p:nvSpPr>
            <p:cNvPr id="804" name="Google Shape;804;p84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84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84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84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8" name="Google Shape;808;p84"/>
          <p:cNvSpPr txBox="1"/>
          <p:nvPr>
            <p:ph idx="1" type="body"/>
          </p:nvPr>
        </p:nvSpPr>
        <p:spPr>
          <a:xfrm>
            <a:off x="-164550" y="13547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¿Y un ejemplo?</a:t>
            </a:r>
            <a:endParaRPr sz="1800"/>
          </a:p>
        </p:txBody>
      </p:sp>
      <p:sp>
        <p:nvSpPr>
          <p:cNvPr id="809" name="Google Shape;809;p84"/>
          <p:cNvSpPr/>
          <p:nvPr/>
        </p:nvSpPr>
        <p:spPr>
          <a:xfrm>
            <a:off x="8699925" y="2108550"/>
            <a:ext cx="444000" cy="92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7F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225" y="876425"/>
            <a:ext cx="2035425" cy="3954826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8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816" name="Google Shape;816;p85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817" name="Google Shape;817;p85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85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85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85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85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85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85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4" name="Google Shape;824;p85"/>
          <p:cNvGrpSpPr/>
          <p:nvPr/>
        </p:nvGrpSpPr>
        <p:grpSpPr>
          <a:xfrm>
            <a:off x="5710775" y="674347"/>
            <a:ext cx="2119546" cy="4396359"/>
            <a:chOff x="2547150" y="238125"/>
            <a:chExt cx="2525675" cy="5238750"/>
          </a:xfrm>
        </p:grpSpPr>
        <p:sp>
          <p:nvSpPr>
            <p:cNvPr id="825" name="Google Shape;825;p85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85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85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85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29" name="Google Shape;82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925" y="2682000"/>
            <a:ext cx="2461499" cy="2461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0" name="Google Shape;830;p85"/>
          <p:cNvGrpSpPr/>
          <p:nvPr/>
        </p:nvGrpSpPr>
        <p:grpSpPr>
          <a:xfrm>
            <a:off x="5710775" y="674347"/>
            <a:ext cx="2119546" cy="4396359"/>
            <a:chOff x="2547150" y="238125"/>
            <a:chExt cx="2525675" cy="5238750"/>
          </a:xfrm>
        </p:grpSpPr>
        <p:sp>
          <p:nvSpPr>
            <p:cNvPr id="831" name="Google Shape;831;p85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85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85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85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5" name="Google Shape;835;p85"/>
          <p:cNvSpPr txBox="1"/>
          <p:nvPr>
            <p:ph idx="1" type="body"/>
          </p:nvPr>
        </p:nvSpPr>
        <p:spPr>
          <a:xfrm>
            <a:off x="0" y="11166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¿Y un ejemplo?</a:t>
            </a:r>
            <a:endParaRPr sz="1800"/>
          </a:p>
        </p:txBody>
      </p:sp>
      <p:sp>
        <p:nvSpPr>
          <p:cNvPr id="836" name="Google Shape;836;p85"/>
          <p:cNvSpPr/>
          <p:nvPr/>
        </p:nvSpPr>
        <p:spPr>
          <a:xfrm>
            <a:off x="8699925" y="2108550"/>
            <a:ext cx="444000" cy="92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7F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825" y="939125"/>
            <a:ext cx="4456075" cy="30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8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843" name="Google Shape;843;p86"/>
          <p:cNvGrpSpPr/>
          <p:nvPr/>
        </p:nvGrpSpPr>
        <p:grpSpPr>
          <a:xfrm>
            <a:off x="3216339" y="821460"/>
            <a:ext cx="5699671" cy="3380239"/>
            <a:chOff x="1177450" y="241631"/>
            <a:chExt cx="6173152" cy="3616776"/>
          </a:xfrm>
        </p:grpSpPr>
        <p:sp>
          <p:nvSpPr>
            <p:cNvPr id="844" name="Google Shape;844;p86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86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86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86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8" name="Google Shape;848;p86"/>
          <p:cNvSpPr/>
          <p:nvPr/>
        </p:nvSpPr>
        <p:spPr>
          <a:xfrm>
            <a:off x="8066625" y="939125"/>
            <a:ext cx="366300" cy="336300"/>
          </a:xfrm>
          <a:prstGeom prst="ellipse">
            <a:avLst/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49" name="Google Shape;849;p86"/>
          <p:cNvSpPr txBox="1"/>
          <p:nvPr/>
        </p:nvSpPr>
        <p:spPr>
          <a:xfrm>
            <a:off x="317725" y="190782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¿Y un ejemplo?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850" name="Google Shape;850;p86"/>
          <p:cNvGrpSpPr/>
          <p:nvPr/>
        </p:nvGrpSpPr>
        <p:grpSpPr>
          <a:xfrm>
            <a:off x="3216339" y="821460"/>
            <a:ext cx="5699671" cy="3380239"/>
            <a:chOff x="1177450" y="241631"/>
            <a:chExt cx="6173152" cy="3616776"/>
          </a:xfrm>
        </p:grpSpPr>
        <p:sp>
          <p:nvSpPr>
            <p:cNvPr id="851" name="Google Shape;851;p86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86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86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86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5" name="Google Shape;855;p86"/>
          <p:cNvSpPr/>
          <p:nvPr/>
        </p:nvSpPr>
        <p:spPr>
          <a:xfrm>
            <a:off x="8699925" y="2108550"/>
            <a:ext cx="444000" cy="92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7F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6" name="Google Shape;856;p8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9117"/>
              <a:buFont typeface="Arial"/>
              <a:buNone/>
            </a:pPr>
            <a:r>
              <a:rPr lang="es" sz="3400"/>
              <a:t>¡Hágase la luz!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9117"/>
              <a:buFont typeface="Arial"/>
              <a:buNone/>
            </a:pPr>
            <a:r>
              <a:t/>
            </a:r>
            <a:endParaRPr sz="3400"/>
          </a:p>
        </p:txBody>
      </p:sp>
      <p:sp>
        <p:nvSpPr>
          <p:cNvPr id="191" name="Google Shape;191;p33"/>
          <p:cNvSpPr txBox="1"/>
          <p:nvPr>
            <p:ph idx="1" type="body"/>
          </p:nvPr>
        </p:nvSpPr>
        <p:spPr>
          <a:xfrm>
            <a:off x="311700" y="775649"/>
            <a:ext cx="8668500" cy="16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❏"/>
            </a:pPr>
            <a:r>
              <a:rPr b="1" lang="es"/>
              <a:t>Leds RGB direccionables.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Se llaman direccionables porque las señales se transmiten en una dirección a través de los leds.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❏"/>
            </a:pPr>
            <a:r>
              <a:rPr b="1" lang="es">
                <a:solidFill>
                  <a:schemeClr val="dk1"/>
                </a:solidFill>
              </a:rPr>
              <a:t>¡Fíjate cómo están conectados!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92" name="Google Shape;192;p33"/>
          <p:cNvCxnSpPr/>
          <p:nvPr/>
        </p:nvCxnSpPr>
        <p:spPr>
          <a:xfrm>
            <a:off x="192117" y="2621700"/>
            <a:ext cx="321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33"/>
          <p:cNvCxnSpPr/>
          <p:nvPr/>
        </p:nvCxnSpPr>
        <p:spPr>
          <a:xfrm>
            <a:off x="192117" y="2848050"/>
            <a:ext cx="321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33"/>
          <p:cNvCxnSpPr/>
          <p:nvPr/>
        </p:nvCxnSpPr>
        <p:spPr>
          <a:xfrm>
            <a:off x="192117" y="3088703"/>
            <a:ext cx="321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5" name="Google Shape;195;p33"/>
          <p:cNvPicPr preferRelativeResize="0"/>
          <p:nvPr/>
        </p:nvPicPr>
        <p:blipFill rotWithShape="1">
          <a:blip r:embed="rId3">
            <a:alphaModFix/>
          </a:blip>
          <a:srcRect b="2909" l="13062" r="9824" t="16949"/>
          <a:stretch/>
        </p:blipFill>
        <p:spPr>
          <a:xfrm>
            <a:off x="3719325" y="3690500"/>
            <a:ext cx="1158247" cy="12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 rotWithShape="1">
          <a:blip r:embed="rId4">
            <a:alphaModFix/>
          </a:blip>
          <a:srcRect b="13979" l="40252" r="41595" t="23803"/>
          <a:stretch/>
        </p:blipFill>
        <p:spPr>
          <a:xfrm rot="10800000">
            <a:off x="906811" y="2373412"/>
            <a:ext cx="1659850" cy="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/>
        </p:nvSpPr>
        <p:spPr>
          <a:xfrm>
            <a:off x="2879446" y="2334500"/>
            <a:ext cx="5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rgbClr val="CC00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GND</a:t>
            </a:r>
            <a:endParaRPr b="1"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8" name="Google Shape;198;p33"/>
          <p:cNvSpPr txBox="1"/>
          <p:nvPr/>
        </p:nvSpPr>
        <p:spPr>
          <a:xfrm>
            <a:off x="2886610" y="2571750"/>
            <a:ext cx="5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rgbClr val="CC00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</a:t>
            </a:r>
            <a:endParaRPr b="1"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9" name="Google Shape;199;p33"/>
          <p:cNvSpPr txBox="1"/>
          <p:nvPr/>
        </p:nvSpPr>
        <p:spPr>
          <a:xfrm>
            <a:off x="2840625" y="2812400"/>
            <a:ext cx="5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rgbClr val="CC00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+5V</a:t>
            </a:r>
            <a:endParaRPr b="1"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0" name="Google Shape;200;p33"/>
          <p:cNvSpPr txBox="1"/>
          <p:nvPr/>
        </p:nvSpPr>
        <p:spPr>
          <a:xfrm>
            <a:off x="212446" y="2334500"/>
            <a:ext cx="5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rgbClr val="CC00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GND</a:t>
            </a:r>
            <a:endParaRPr b="1"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1" name="Google Shape;201;p33"/>
          <p:cNvSpPr txBox="1"/>
          <p:nvPr/>
        </p:nvSpPr>
        <p:spPr>
          <a:xfrm>
            <a:off x="219610" y="2571750"/>
            <a:ext cx="5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rgbClr val="CC00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DIN</a:t>
            </a:r>
            <a:endParaRPr b="1"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2" name="Google Shape;202;p33"/>
          <p:cNvSpPr txBox="1"/>
          <p:nvPr/>
        </p:nvSpPr>
        <p:spPr>
          <a:xfrm>
            <a:off x="173625" y="2812400"/>
            <a:ext cx="5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rgbClr val="CC00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+5V</a:t>
            </a:r>
            <a:endParaRPr b="1"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3" name="Google Shape;203;p33"/>
          <p:cNvPicPr preferRelativeResize="0"/>
          <p:nvPr/>
        </p:nvPicPr>
        <p:blipFill rotWithShape="1">
          <a:blip r:embed="rId4">
            <a:alphaModFix/>
          </a:blip>
          <a:srcRect b="13464" l="0" r="40483" t="13318"/>
          <a:stretch/>
        </p:blipFill>
        <p:spPr>
          <a:xfrm>
            <a:off x="4098875" y="2523000"/>
            <a:ext cx="3682301" cy="7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87"/>
          <p:cNvPicPr preferRelativeResize="0"/>
          <p:nvPr/>
        </p:nvPicPr>
        <p:blipFill rotWithShape="1">
          <a:blip r:embed="rId3">
            <a:alphaModFix/>
          </a:blip>
          <a:srcRect b="0" l="-694" r="0" t="0"/>
          <a:stretch/>
        </p:blipFill>
        <p:spPr>
          <a:xfrm>
            <a:off x="3767925" y="934500"/>
            <a:ext cx="4560349" cy="29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8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863" name="Google Shape;863;p87"/>
          <p:cNvGrpSpPr/>
          <p:nvPr/>
        </p:nvGrpSpPr>
        <p:grpSpPr>
          <a:xfrm>
            <a:off x="3216339" y="821460"/>
            <a:ext cx="5699671" cy="3380239"/>
            <a:chOff x="1177450" y="241631"/>
            <a:chExt cx="6173152" cy="3616776"/>
          </a:xfrm>
        </p:grpSpPr>
        <p:sp>
          <p:nvSpPr>
            <p:cNvPr id="864" name="Google Shape;864;p87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87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87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87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8" name="Google Shape;868;p87"/>
          <p:cNvSpPr/>
          <p:nvPr/>
        </p:nvSpPr>
        <p:spPr>
          <a:xfrm>
            <a:off x="3738000" y="2833400"/>
            <a:ext cx="4620300" cy="1136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869" name="Google Shape;86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25" y="2682000"/>
            <a:ext cx="2461499" cy="2461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87"/>
          <p:cNvSpPr txBox="1"/>
          <p:nvPr/>
        </p:nvSpPr>
        <p:spPr>
          <a:xfrm>
            <a:off x="84675" y="15738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¿Y un ejemplo?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71" name="Google Shape;871;p87"/>
          <p:cNvSpPr/>
          <p:nvPr/>
        </p:nvSpPr>
        <p:spPr>
          <a:xfrm>
            <a:off x="8699925" y="2108550"/>
            <a:ext cx="444000" cy="92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7F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872" name="Google Shape;872;p87"/>
          <p:cNvGrpSpPr/>
          <p:nvPr/>
        </p:nvGrpSpPr>
        <p:grpSpPr>
          <a:xfrm>
            <a:off x="3216339" y="821460"/>
            <a:ext cx="5699671" cy="3380239"/>
            <a:chOff x="1177450" y="241631"/>
            <a:chExt cx="6173152" cy="3616776"/>
          </a:xfrm>
        </p:grpSpPr>
        <p:sp>
          <p:nvSpPr>
            <p:cNvPr id="873" name="Google Shape;873;p87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87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87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87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7" name="Google Shape;877;p8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88"/>
          <p:cNvSpPr txBox="1"/>
          <p:nvPr/>
        </p:nvSpPr>
        <p:spPr>
          <a:xfrm>
            <a:off x="2588775" y="3372525"/>
            <a:ext cx="4036200" cy="461700"/>
          </a:xfrm>
          <a:prstGeom prst="rect">
            <a:avLst/>
          </a:prstGeom>
          <a:gradFill>
            <a:gsLst>
              <a:gs pos="0">
                <a:srgbClr val="8234E1"/>
              </a:gs>
              <a:gs pos="100000">
                <a:srgbClr val="44187A"/>
              </a:gs>
            </a:gsLst>
            <a:lin ang="5400012" scaled="0"/>
          </a:gra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Source Sans Pro"/>
                <a:ea typeface="Source Sans Pro"/>
                <a:cs typeface="Source Sans Pro"/>
                <a:sym typeface="Source Sans Pro"/>
              </a:rPr>
              <a:t>¡Programación!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83" name="Google Shape;883;p88"/>
          <p:cNvPicPr preferRelativeResize="0"/>
          <p:nvPr/>
        </p:nvPicPr>
        <p:blipFill rotWithShape="1">
          <a:blip r:embed="rId3">
            <a:alphaModFix/>
          </a:blip>
          <a:srcRect b="57664" l="80465" r="0" t="0"/>
          <a:stretch/>
        </p:blipFill>
        <p:spPr>
          <a:xfrm>
            <a:off x="1878250" y="3301750"/>
            <a:ext cx="710524" cy="8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88"/>
          <p:cNvSpPr txBox="1"/>
          <p:nvPr>
            <p:ph type="title"/>
          </p:nvPr>
        </p:nvSpPr>
        <p:spPr>
          <a:xfrm>
            <a:off x="234675" y="15794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Montaje 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ermanent Marker"/>
                <a:ea typeface="Permanent Marker"/>
                <a:cs typeface="Permanent Marker"/>
                <a:sym typeface="Permanent Marker"/>
              </a:rPr>
              <a:t>SOMBRERO</a:t>
            </a:r>
            <a:endParaRPr/>
          </a:p>
        </p:txBody>
      </p:sp>
      <p:sp>
        <p:nvSpPr>
          <p:cNvPr id="885" name="Google Shape;885;p88"/>
          <p:cNvSpPr txBox="1"/>
          <p:nvPr>
            <p:ph type="title"/>
          </p:nvPr>
        </p:nvSpPr>
        <p:spPr>
          <a:xfrm>
            <a:off x="271392" y="1555483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Montaje del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SOMBRERO</a:t>
            </a:r>
            <a:endParaRPr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89"/>
          <p:cNvSpPr txBox="1"/>
          <p:nvPr>
            <p:ph idx="1" type="body"/>
          </p:nvPr>
        </p:nvSpPr>
        <p:spPr>
          <a:xfrm>
            <a:off x="311700" y="775651"/>
            <a:ext cx="86685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Condicionales if e if else</a:t>
            </a:r>
            <a:endParaRPr b="1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s" sz="2800">
                <a:solidFill>
                  <a:srgbClr val="CC0099"/>
                </a:solidFill>
              </a:rPr>
              <a:t>If (</a:t>
            </a:r>
            <a:r>
              <a:rPr lang="es" sz="2800"/>
              <a:t>condición</a:t>
            </a:r>
            <a:r>
              <a:rPr b="1" lang="es" sz="2800">
                <a:solidFill>
                  <a:schemeClr val="dk2"/>
                </a:solidFill>
              </a:rPr>
              <a:t> </a:t>
            </a:r>
            <a:r>
              <a:rPr b="1" lang="es" sz="2800">
                <a:solidFill>
                  <a:srgbClr val="CC0099"/>
                </a:solidFill>
              </a:rPr>
              <a:t>){</a:t>
            </a:r>
            <a:endParaRPr b="1" sz="2800">
              <a:solidFill>
                <a:srgbClr val="CC0099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s" sz="2800">
                <a:solidFill>
                  <a:srgbClr val="CC0099"/>
                </a:solidFill>
              </a:rPr>
              <a:t> 	</a:t>
            </a:r>
            <a:r>
              <a:rPr lang="es" sz="2800"/>
              <a:t>sentencias;</a:t>
            </a:r>
            <a:endParaRPr sz="2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s" sz="2800">
                <a:solidFill>
                  <a:srgbClr val="CC0099"/>
                </a:solidFill>
              </a:rPr>
              <a:t>}else if(</a:t>
            </a:r>
            <a:r>
              <a:rPr lang="es" sz="2800"/>
              <a:t>condición</a:t>
            </a:r>
            <a:r>
              <a:rPr b="1" lang="es" sz="2800">
                <a:solidFill>
                  <a:srgbClr val="CC0099"/>
                </a:solidFill>
              </a:rPr>
              <a:t>){</a:t>
            </a:r>
            <a:endParaRPr b="1" sz="2800">
              <a:solidFill>
                <a:srgbClr val="CC0099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s" sz="2800">
                <a:solidFill>
                  <a:schemeClr val="dk2"/>
                </a:solidFill>
              </a:rPr>
              <a:t> 	</a:t>
            </a:r>
            <a:r>
              <a:rPr lang="es" sz="2800"/>
              <a:t>sentencias;</a:t>
            </a:r>
            <a:endParaRPr sz="28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CC0099"/>
                </a:solidFill>
              </a:rPr>
              <a:t>}else{</a:t>
            </a:r>
            <a:endParaRPr b="1" sz="2800">
              <a:solidFill>
                <a:srgbClr val="CC0099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s" sz="2800">
                <a:solidFill>
                  <a:schemeClr val="dk2"/>
                </a:solidFill>
              </a:rPr>
              <a:t>	</a:t>
            </a:r>
            <a:r>
              <a:rPr lang="es" sz="2800"/>
              <a:t>sentencias;</a:t>
            </a:r>
            <a:endParaRPr b="1" sz="2800">
              <a:solidFill>
                <a:srgbClr val="CC0099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800">
                <a:solidFill>
                  <a:srgbClr val="CC0099"/>
                </a:solidFill>
              </a:rPr>
              <a:t>}</a:t>
            </a:r>
            <a:endParaRPr b="1"/>
          </a:p>
        </p:txBody>
      </p:sp>
      <p:sp>
        <p:nvSpPr>
          <p:cNvPr id="891" name="Google Shape;891;p89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Recordemos….</a:t>
            </a:r>
            <a:endParaRPr/>
          </a:p>
        </p:txBody>
      </p:sp>
      <p:sp>
        <p:nvSpPr>
          <p:cNvPr id="892" name="Google Shape;892;p89"/>
          <p:cNvSpPr/>
          <p:nvPr/>
        </p:nvSpPr>
        <p:spPr>
          <a:xfrm>
            <a:off x="6451738" y="4047700"/>
            <a:ext cx="469500" cy="62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90"/>
          <p:cNvSpPr txBox="1"/>
          <p:nvPr>
            <p:ph idx="1" type="body"/>
          </p:nvPr>
        </p:nvSpPr>
        <p:spPr>
          <a:xfrm>
            <a:off x="311700" y="775651"/>
            <a:ext cx="86685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switch</a:t>
            </a:r>
            <a:endParaRPr b="1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39285"/>
              <a:buFont typeface="Arial"/>
              <a:buNone/>
            </a:pPr>
            <a:r>
              <a:rPr b="1" lang="es" sz="2800">
                <a:solidFill>
                  <a:srgbClr val="CC0099"/>
                </a:solidFill>
              </a:rPr>
              <a:t>switch</a:t>
            </a:r>
            <a:r>
              <a:rPr b="1" lang="es" sz="2800">
                <a:solidFill>
                  <a:srgbClr val="CC0099"/>
                </a:solidFill>
              </a:rPr>
              <a:t>(</a:t>
            </a:r>
            <a:r>
              <a:rPr lang="es" sz="2800"/>
              <a:t>variable</a:t>
            </a:r>
            <a:r>
              <a:rPr b="1" lang="es" sz="2800">
                <a:solidFill>
                  <a:schemeClr val="dk2"/>
                </a:solidFill>
              </a:rPr>
              <a:t> </a:t>
            </a:r>
            <a:r>
              <a:rPr b="1" lang="es" sz="2800">
                <a:solidFill>
                  <a:srgbClr val="CC0099"/>
                </a:solidFill>
              </a:rPr>
              <a:t>){</a:t>
            </a:r>
            <a:endParaRPr b="1" sz="2800">
              <a:solidFill>
                <a:srgbClr val="CC0099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9285"/>
              <a:buFont typeface="Arial"/>
              <a:buNone/>
            </a:pPr>
            <a:r>
              <a:rPr b="1" lang="es" sz="2800">
                <a:solidFill>
                  <a:srgbClr val="CC0099"/>
                </a:solidFill>
              </a:rPr>
              <a:t> 	case </a:t>
            </a:r>
            <a:r>
              <a:rPr lang="es" sz="2800"/>
              <a:t>variable1</a:t>
            </a:r>
            <a:r>
              <a:rPr b="1" lang="es" sz="2800">
                <a:solidFill>
                  <a:srgbClr val="CC0099"/>
                </a:solidFill>
              </a:rPr>
              <a:t>:</a:t>
            </a:r>
            <a:endParaRPr b="1" sz="2800">
              <a:solidFill>
                <a:srgbClr val="CC0099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9285"/>
              <a:buFont typeface="Arial"/>
              <a:buNone/>
            </a:pPr>
            <a:r>
              <a:rPr b="1" lang="es" sz="2800">
                <a:solidFill>
                  <a:schemeClr val="dk2"/>
                </a:solidFill>
              </a:rPr>
              <a:t> 		</a:t>
            </a:r>
            <a:r>
              <a:rPr lang="es" sz="2800"/>
              <a:t>sentencias;</a:t>
            </a:r>
            <a:endParaRPr b="1" sz="2800">
              <a:solidFill>
                <a:srgbClr val="CC0099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9285"/>
              <a:buFont typeface="Arial"/>
              <a:buNone/>
            </a:pPr>
            <a:r>
              <a:rPr b="1" lang="es" sz="2800">
                <a:solidFill>
                  <a:srgbClr val="CC0099"/>
                </a:solidFill>
              </a:rPr>
              <a:t>		break;</a:t>
            </a:r>
            <a:endParaRPr b="1" sz="2800">
              <a:solidFill>
                <a:srgbClr val="CC0099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9285"/>
              <a:buFont typeface="Arial"/>
              <a:buNone/>
            </a:pPr>
            <a:r>
              <a:rPr b="1" lang="es" sz="2800">
                <a:solidFill>
                  <a:srgbClr val="CC0099"/>
                </a:solidFill>
              </a:rPr>
              <a:t>	…</a:t>
            </a:r>
            <a:endParaRPr b="1" sz="2800">
              <a:solidFill>
                <a:srgbClr val="CC0099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9285"/>
              <a:buFont typeface="Arial"/>
              <a:buNone/>
            </a:pPr>
            <a:r>
              <a:rPr b="1" lang="es" sz="2800">
                <a:solidFill>
                  <a:srgbClr val="CC0099"/>
                </a:solidFill>
              </a:rPr>
              <a:t>	case </a:t>
            </a:r>
            <a:r>
              <a:rPr lang="es" sz="2800"/>
              <a:t>variableN</a:t>
            </a:r>
            <a:r>
              <a:rPr b="1" lang="es" sz="2800">
                <a:solidFill>
                  <a:srgbClr val="CC0099"/>
                </a:solidFill>
              </a:rPr>
              <a:t>:</a:t>
            </a:r>
            <a:endParaRPr b="1" sz="2800">
              <a:solidFill>
                <a:srgbClr val="CC0099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9285"/>
              <a:buFont typeface="Arial"/>
              <a:buNone/>
            </a:pPr>
            <a:r>
              <a:rPr b="1" lang="es" sz="2800">
                <a:solidFill>
                  <a:srgbClr val="CC0099"/>
                </a:solidFill>
              </a:rPr>
              <a:t>		</a:t>
            </a:r>
            <a:r>
              <a:rPr b="1" lang="es" sz="2800">
                <a:solidFill>
                  <a:schemeClr val="dk2"/>
                </a:solidFill>
              </a:rPr>
              <a:t> </a:t>
            </a:r>
            <a:r>
              <a:rPr lang="es" sz="2800"/>
              <a:t>sentencias;</a:t>
            </a:r>
            <a:endParaRPr b="1" sz="2800">
              <a:solidFill>
                <a:srgbClr val="CC0099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9285"/>
              <a:buFont typeface="Arial"/>
              <a:buNone/>
            </a:pPr>
            <a:r>
              <a:rPr b="1" lang="es" sz="2800">
                <a:solidFill>
                  <a:srgbClr val="CC0099"/>
                </a:solidFill>
              </a:rPr>
              <a:t>		break;</a:t>
            </a:r>
            <a:endParaRPr b="1" sz="2800">
              <a:solidFill>
                <a:srgbClr val="CC00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9285"/>
              <a:buFont typeface="Arial"/>
              <a:buNone/>
            </a:pPr>
            <a:r>
              <a:t/>
            </a:r>
            <a:endParaRPr b="1" sz="2800">
              <a:solidFill>
                <a:srgbClr val="CC0099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9285"/>
              <a:buFont typeface="Arial"/>
              <a:buNone/>
            </a:pPr>
            <a:r>
              <a:rPr b="1" lang="es" sz="2800">
                <a:solidFill>
                  <a:srgbClr val="CC0099"/>
                </a:solidFill>
              </a:rPr>
              <a:t>}</a:t>
            </a:r>
            <a:endParaRPr b="1"/>
          </a:p>
        </p:txBody>
      </p:sp>
      <p:sp>
        <p:nvSpPr>
          <p:cNvPr id="898" name="Google Shape;898;p90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Atención!!! Estructura nueva!</a:t>
            </a:r>
            <a:endParaRPr/>
          </a:p>
        </p:txBody>
      </p:sp>
      <p:sp>
        <p:nvSpPr>
          <p:cNvPr id="899" name="Google Shape;899;p90"/>
          <p:cNvSpPr/>
          <p:nvPr/>
        </p:nvSpPr>
        <p:spPr>
          <a:xfrm>
            <a:off x="6451738" y="4047700"/>
            <a:ext cx="469500" cy="62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1"/>
          <p:cNvSpPr txBox="1"/>
          <p:nvPr>
            <p:ph idx="1" type="body"/>
          </p:nvPr>
        </p:nvSpPr>
        <p:spPr>
          <a:xfrm>
            <a:off x="311700" y="775651"/>
            <a:ext cx="86685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Ejemplo switch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rgbClr val="CC00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s" sz="2600">
                <a:solidFill>
                  <a:srgbClr val="CC0099"/>
                </a:solidFill>
              </a:rPr>
              <a:t>Nota:</a:t>
            </a:r>
            <a:r>
              <a:rPr lang="es" sz="2600">
                <a:solidFill>
                  <a:srgbClr val="CC0099"/>
                </a:solidFill>
              </a:rPr>
              <a:t> </a:t>
            </a:r>
            <a:r>
              <a:rPr lang="es" sz="2600">
                <a:solidFill>
                  <a:schemeClr val="dk2"/>
                </a:solidFill>
              </a:rPr>
              <a:t>data_received es una </a:t>
            </a:r>
            <a:endParaRPr sz="2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2600">
                <a:solidFill>
                  <a:schemeClr val="dk2"/>
                </a:solidFill>
              </a:rPr>
              <a:t>variable tipo</a:t>
            </a:r>
            <a:r>
              <a:rPr lang="es" sz="2600">
                <a:solidFill>
                  <a:srgbClr val="CC0099"/>
                </a:solidFill>
              </a:rPr>
              <a:t> </a:t>
            </a:r>
            <a:r>
              <a:rPr b="1" lang="es" sz="2600">
                <a:solidFill>
                  <a:srgbClr val="CC0099"/>
                </a:solidFill>
              </a:rPr>
              <a:t>char</a:t>
            </a:r>
            <a:r>
              <a:rPr lang="es" sz="2600">
                <a:solidFill>
                  <a:schemeClr val="dk2"/>
                </a:solidFill>
              </a:rPr>
              <a:t>.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905" name="Google Shape;905;p91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Atención!!! Estructura nueva!</a:t>
            </a:r>
            <a:endParaRPr/>
          </a:p>
        </p:txBody>
      </p:sp>
      <p:sp>
        <p:nvSpPr>
          <p:cNvPr id="906" name="Google Shape;906;p91"/>
          <p:cNvSpPr/>
          <p:nvPr/>
        </p:nvSpPr>
        <p:spPr>
          <a:xfrm>
            <a:off x="6451738" y="4047700"/>
            <a:ext cx="469500" cy="62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7" name="Google Shape;90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688" y="1819275"/>
            <a:ext cx="3400425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92"/>
          <p:cNvSpPr txBox="1"/>
          <p:nvPr>
            <p:ph idx="1" type="body"/>
          </p:nvPr>
        </p:nvSpPr>
        <p:spPr>
          <a:xfrm>
            <a:off x="311700" y="1117525"/>
            <a:ext cx="8668500" cy="3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2600">
                <a:solidFill>
                  <a:schemeClr val="dk2"/>
                </a:solidFill>
              </a:rPr>
              <a:t>Así vamos a crear distintas </a:t>
            </a:r>
            <a:r>
              <a:rPr lang="es" sz="2600">
                <a:solidFill>
                  <a:srgbClr val="CC0099"/>
                </a:solidFill>
              </a:rPr>
              <a:t>acciones</a:t>
            </a:r>
            <a:r>
              <a:rPr lang="es" sz="2600">
                <a:solidFill>
                  <a:schemeClr val="dk2"/>
                </a:solidFill>
              </a:rPr>
              <a:t>, dependiendo de </a:t>
            </a:r>
            <a:r>
              <a:rPr lang="es" sz="2600">
                <a:solidFill>
                  <a:schemeClr val="dk2"/>
                </a:solidFill>
              </a:rPr>
              <a:t>qué</a:t>
            </a:r>
            <a:r>
              <a:rPr lang="es" sz="2600">
                <a:solidFill>
                  <a:schemeClr val="dk2"/>
                </a:solidFill>
              </a:rPr>
              <a:t> </a:t>
            </a:r>
            <a:r>
              <a:rPr lang="es" sz="2600">
                <a:solidFill>
                  <a:srgbClr val="CC0099"/>
                </a:solidFill>
              </a:rPr>
              <a:t>carácter </a:t>
            </a:r>
            <a:r>
              <a:rPr lang="es" sz="2600">
                <a:solidFill>
                  <a:schemeClr val="dk2"/>
                </a:solidFill>
              </a:rPr>
              <a:t>le mandemos a </a:t>
            </a:r>
            <a:r>
              <a:rPr lang="es" sz="2600">
                <a:solidFill>
                  <a:srgbClr val="CC0099"/>
                </a:solidFill>
              </a:rPr>
              <a:t>arduino…</a:t>
            </a:r>
            <a:endParaRPr sz="2600">
              <a:solidFill>
                <a:srgbClr val="CC00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2600">
                <a:solidFill>
                  <a:schemeClr val="dk2"/>
                </a:solidFill>
              </a:rPr>
              <a:t>Por ejemplo:</a:t>
            </a:r>
            <a:endParaRPr sz="2600">
              <a:solidFill>
                <a:schemeClr val="dk2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★"/>
            </a:pPr>
            <a:r>
              <a:rPr lang="es" sz="2600">
                <a:solidFill>
                  <a:schemeClr val="dk2"/>
                </a:solidFill>
              </a:rPr>
              <a:t>Si envío </a:t>
            </a:r>
            <a:r>
              <a:rPr lang="es" sz="2600">
                <a:solidFill>
                  <a:srgbClr val="CC0099"/>
                </a:solidFill>
              </a:rPr>
              <a:t>1</a:t>
            </a:r>
            <a:r>
              <a:rPr lang="es" sz="2600">
                <a:solidFill>
                  <a:schemeClr val="dk2"/>
                </a:solidFill>
              </a:rPr>
              <a:t>, que se enciendan los leds en rojo</a:t>
            </a:r>
            <a:endParaRPr sz="2600">
              <a:solidFill>
                <a:schemeClr val="dk2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★"/>
            </a:pPr>
            <a:r>
              <a:rPr lang="es" sz="2600">
                <a:solidFill>
                  <a:schemeClr val="dk2"/>
                </a:solidFill>
              </a:rPr>
              <a:t>Si envío </a:t>
            </a:r>
            <a:r>
              <a:rPr lang="es" sz="2600">
                <a:solidFill>
                  <a:srgbClr val="CC0099"/>
                </a:solidFill>
              </a:rPr>
              <a:t>a</a:t>
            </a:r>
            <a:r>
              <a:rPr lang="es" sz="2600">
                <a:solidFill>
                  <a:schemeClr val="dk2"/>
                </a:solidFill>
              </a:rPr>
              <a:t>, que se mueva el servo 1.</a:t>
            </a:r>
            <a:br>
              <a:rPr lang="es" sz="2600">
                <a:solidFill>
                  <a:schemeClr val="dk2"/>
                </a:solidFill>
              </a:rPr>
            </a:br>
            <a:endParaRPr sz="2600">
              <a:solidFill>
                <a:schemeClr val="dk2"/>
              </a:solidFill>
            </a:endParaRPr>
          </a:p>
        </p:txBody>
      </p:sp>
      <p:sp>
        <p:nvSpPr>
          <p:cNvPr id="913" name="Google Shape;913;p92"/>
          <p:cNvSpPr/>
          <p:nvPr/>
        </p:nvSpPr>
        <p:spPr>
          <a:xfrm>
            <a:off x="6451738" y="4047700"/>
            <a:ext cx="469500" cy="62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92"/>
          <p:cNvSpPr txBox="1"/>
          <p:nvPr>
            <p:ph type="title"/>
          </p:nvPr>
        </p:nvSpPr>
        <p:spPr>
          <a:xfrm>
            <a:off x="2396100" y="152250"/>
            <a:ext cx="43518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vamos a hacer </a:t>
            </a:r>
            <a:br>
              <a:rPr lang="es"/>
            </a:br>
            <a:r>
              <a:rPr lang="es"/>
              <a:t>con esta estructura?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93"/>
          <p:cNvSpPr txBox="1"/>
          <p:nvPr>
            <p:ph idx="1" type="body"/>
          </p:nvPr>
        </p:nvSpPr>
        <p:spPr>
          <a:xfrm>
            <a:off x="311700" y="1117525"/>
            <a:ext cx="8668500" cy="3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</a:rPr>
              <a:t>De ahí, con los componentes que hemos aprendido a programar antes, tenéis rienda suelta a vuestra imaginación para hacer las </a:t>
            </a:r>
            <a:r>
              <a:rPr b="1" lang="es" sz="2400">
                <a:solidFill>
                  <a:srgbClr val="611BB8"/>
                </a:solidFill>
              </a:rPr>
              <a:t>funciones que queráis</a:t>
            </a:r>
            <a:r>
              <a:rPr lang="es" sz="2400">
                <a:solidFill>
                  <a:schemeClr val="dk2"/>
                </a:solidFill>
              </a:rPr>
              <a:t>!!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920" name="Google Shape;920;p93"/>
          <p:cNvSpPr/>
          <p:nvPr/>
        </p:nvSpPr>
        <p:spPr>
          <a:xfrm>
            <a:off x="6451738" y="4047700"/>
            <a:ext cx="469500" cy="62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93"/>
          <p:cNvSpPr txBox="1"/>
          <p:nvPr>
            <p:ph type="title"/>
          </p:nvPr>
        </p:nvSpPr>
        <p:spPr>
          <a:xfrm>
            <a:off x="2396100" y="152250"/>
            <a:ext cx="43518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vamos a hacer </a:t>
            </a:r>
            <a:br>
              <a:rPr lang="es"/>
            </a:br>
            <a:r>
              <a:rPr lang="es"/>
              <a:t>con esta estructura?</a:t>
            </a:r>
            <a:endParaRPr/>
          </a:p>
        </p:txBody>
      </p:sp>
      <p:pic>
        <p:nvPicPr>
          <p:cNvPr id="922" name="Google Shape;92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150" y="2690488"/>
            <a:ext cx="3657600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94"/>
          <p:cNvSpPr txBox="1"/>
          <p:nvPr/>
        </p:nvSpPr>
        <p:spPr>
          <a:xfrm>
            <a:off x="2588775" y="3372525"/>
            <a:ext cx="4036200" cy="461700"/>
          </a:xfrm>
          <a:prstGeom prst="rect">
            <a:avLst/>
          </a:prstGeom>
          <a:gradFill>
            <a:gsLst>
              <a:gs pos="0">
                <a:srgbClr val="8234E1"/>
              </a:gs>
              <a:gs pos="100000">
                <a:srgbClr val="44187A"/>
              </a:gs>
            </a:gsLst>
            <a:lin ang="5400012" scaled="0"/>
          </a:gra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Source Sans Pro"/>
                <a:ea typeface="Source Sans Pro"/>
                <a:cs typeface="Source Sans Pro"/>
                <a:sym typeface="Source Sans Pro"/>
              </a:rPr>
              <a:t>¡Decoración!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28" name="Google Shape;928;p94"/>
          <p:cNvPicPr preferRelativeResize="0"/>
          <p:nvPr/>
        </p:nvPicPr>
        <p:blipFill rotWithShape="1">
          <a:blip r:embed="rId3">
            <a:alphaModFix/>
          </a:blip>
          <a:srcRect b="11176" l="0" r="80465" t="46488"/>
          <a:stretch/>
        </p:blipFill>
        <p:spPr>
          <a:xfrm>
            <a:off x="1878250" y="3301750"/>
            <a:ext cx="710524" cy="8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94"/>
          <p:cNvSpPr txBox="1"/>
          <p:nvPr>
            <p:ph type="title"/>
          </p:nvPr>
        </p:nvSpPr>
        <p:spPr>
          <a:xfrm>
            <a:off x="234675" y="15794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Montaje 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ermanent Marker"/>
                <a:ea typeface="Permanent Marker"/>
                <a:cs typeface="Permanent Marker"/>
                <a:sym typeface="Permanent Marker"/>
              </a:rPr>
              <a:t>SOMBRERO</a:t>
            </a:r>
            <a:endParaRPr/>
          </a:p>
        </p:txBody>
      </p:sp>
      <p:sp>
        <p:nvSpPr>
          <p:cNvPr id="930" name="Google Shape;930;p94"/>
          <p:cNvSpPr txBox="1"/>
          <p:nvPr>
            <p:ph type="title"/>
          </p:nvPr>
        </p:nvSpPr>
        <p:spPr>
          <a:xfrm>
            <a:off x="271392" y="1555483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Montaje del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SOMBRERO</a:t>
            </a:r>
            <a:endParaRPr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5"/>
          <p:cNvSpPr txBox="1"/>
          <p:nvPr>
            <p:ph idx="1" type="body"/>
          </p:nvPr>
        </p:nvSpPr>
        <p:spPr>
          <a:xfrm>
            <a:off x="311700" y="1117525"/>
            <a:ext cx="8668500" cy="3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</a:rPr>
              <a:t>Mi sombrero está hecho a base de </a:t>
            </a:r>
            <a:r>
              <a:rPr b="1" lang="es" sz="2400">
                <a:solidFill>
                  <a:srgbClr val="5E2B97"/>
                </a:solidFill>
              </a:rPr>
              <a:t>cartón</a:t>
            </a:r>
            <a:r>
              <a:rPr lang="es" sz="2400">
                <a:solidFill>
                  <a:schemeClr val="dk2"/>
                </a:solidFill>
              </a:rPr>
              <a:t>, </a:t>
            </a:r>
            <a:r>
              <a:rPr b="1" lang="es" sz="2400">
                <a:solidFill>
                  <a:srgbClr val="5E2B97"/>
                </a:solidFill>
              </a:rPr>
              <a:t>tela</a:t>
            </a:r>
            <a:r>
              <a:rPr lang="es" sz="2400">
                <a:solidFill>
                  <a:schemeClr val="dk2"/>
                </a:solidFill>
              </a:rPr>
              <a:t>, </a:t>
            </a:r>
            <a:r>
              <a:rPr b="1" lang="es" sz="2400">
                <a:solidFill>
                  <a:srgbClr val="5E2B97"/>
                </a:solidFill>
              </a:rPr>
              <a:t>goma eva </a:t>
            </a:r>
            <a:r>
              <a:rPr lang="es" sz="2400">
                <a:solidFill>
                  <a:schemeClr val="dk2"/>
                </a:solidFill>
              </a:rPr>
              <a:t>y silicona caliente.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936" name="Google Shape;936;p95"/>
          <p:cNvSpPr/>
          <p:nvPr/>
        </p:nvSpPr>
        <p:spPr>
          <a:xfrm>
            <a:off x="6451738" y="4047700"/>
            <a:ext cx="469500" cy="62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95"/>
          <p:cNvSpPr txBox="1"/>
          <p:nvPr>
            <p:ph type="title"/>
          </p:nvPr>
        </p:nvSpPr>
        <p:spPr>
          <a:xfrm>
            <a:off x="2396100" y="152250"/>
            <a:ext cx="43518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vamos a hacer</a:t>
            </a:r>
            <a:br>
              <a:rPr lang="es"/>
            </a:br>
            <a:r>
              <a:rPr lang="es"/>
              <a:t>la estructura?</a:t>
            </a:r>
            <a:endParaRPr/>
          </a:p>
        </p:txBody>
      </p:sp>
      <p:pic>
        <p:nvPicPr>
          <p:cNvPr id="938" name="Google Shape;93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800" y="2316781"/>
            <a:ext cx="3139125" cy="23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96"/>
          <p:cNvSpPr txBox="1"/>
          <p:nvPr>
            <p:ph idx="1" type="body"/>
          </p:nvPr>
        </p:nvSpPr>
        <p:spPr>
          <a:xfrm>
            <a:off x="311700" y="1117525"/>
            <a:ext cx="4058400" cy="3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</a:rPr>
              <a:t>Aquí dejo algunas referencias por si queréis hacer un sombrero.</a:t>
            </a:r>
            <a:br>
              <a:rPr lang="es" sz="2400">
                <a:solidFill>
                  <a:schemeClr val="dk2"/>
                </a:solidFill>
              </a:rPr>
            </a:br>
            <a:r>
              <a:rPr lang="es" sz="2400">
                <a:solidFill>
                  <a:schemeClr val="dk2"/>
                </a:solidFill>
              </a:rPr>
              <a:t>Pero… sois libres de hacer la parte física/decoración como os guste más!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944" name="Google Shape;944;p96"/>
          <p:cNvSpPr/>
          <p:nvPr/>
        </p:nvSpPr>
        <p:spPr>
          <a:xfrm>
            <a:off x="6451738" y="4047700"/>
            <a:ext cx="469500" cy="62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96"/>
          <p:cNvSpPr txBox="1"/>
          <p:nvPr>
            <p:ph type="title"/>
          </p:nvPr>
        </p:nvSpPr>
        <p:spPr>
          <a:xfrm>
            <a:off x="2396100" y="152250"/>
            <a:ext cx="43518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vamos a hacer</a:t>
            </a:r>
            <a:br>
              <a:rPr lang="es"/>
            </a:br>
            <a:r>
              <a:rPr lang="es"/>
              <a:t>la estructura?</a:t>
            </a:r>
            <a:endParaRPr/>
          </a:p>
        </p:txBody>
      </p:sp>
      <p:pic>
        <p:nvPicPr>
          <p:cNvPr id="946" name="Google Shape;94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1250" y="1117513"/>
            <a:ext cx="1466850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500" y="1448575"/>
            <a:ext cx="2246350" cy="22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9117"/>
              <a:buFont typeface="Arial"/>
              <a:buNone/>
            </a:pPr>
            <a:r>
              <a:rPr lang="es" sz="3400"/>
              <a:t>¡Hágase la luz!</a:t>
            </a:r>
            <a:endParaRPr/>
          </a:p>
        </p:txBody>
      </p:sp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311700" y="775651"/>
            <a:ext cx="8668500" cy="10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es"/>
              <a:t>Leds RGB direccionables.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Se llaman direccionables porque las señales se transmiten en una dirección a través de los leds. </a:t>
            </a:r>
            <a:r>
              <a:rPr b="1" lang="es">
                <a:solidFill>
                  <a:schemeClr val="dk1"/>
                </a:solidFill>
              </a:rPr>
              <a:t>Del Arduino al primer led, al segundo, al tercero… hasta el último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10" name="Google Shape;210;p34"/>
          <p:cNvPicPr preferRelativeResize="0"/>
          <p:nvPr/>
        </p:nvPicPr>
        <p:blipFill rotWithShape="1">
          <a:blip r:embed="rId3">
            <a:alphaModFix/>
          </a:blip>
          <a:srcRect b="0" l="3956" r="0" t="0"/>
          <a:stretch/>
        </p:blipFill>
        <p:spPr>
          <a:xfrm>
            <a:off x="2676075" y="2290825"/>
            <a:ext cx="3397051" cy="19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s"/>
              <a:t>¡Hágase la luz!</a:t>
            </a:r>
            <a:endParaRPr/>
          </a:p>
        </p:txBody>
      </p:sp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311700" y="699451"/>
            <a:ext cx="86685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s"/>
              <a:t>Incluir en el IDE la librería </a:t>
            </a:r>
            <a:r>
              <a:rPr b="1" lang="es">
                <a:solidFill>
                  <a:schemeClr val="dk1"/>
                </a:solidFill>
              </a:rPr>
              <a:t>Adafruit_NeoPixel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Hay </a:t>
            </a:r>
            <a:r>
              <a:rPr b="1" lang="es">
                <a:solidFill>
                  <a:schemeClr val="dk1"/>
                </a:solidFill>
              </a:rPr>
              <a:t>dos formas de incluir librerías</a:t>
            </a:r>
            <a:r>
              <a:rPr lang="es">
                <a:solidFill>
                  <a:schemeClr val="dk1"/>
                </a:solidFill>
              </a:rPr>
              <a:t> </a:t>
            </a:r>
            <a:r>
              <a:rPr lang="es"/>
              <a:t>a la biblioteca de nuestro arduino.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s"/>
              <a:t>Si tenemos el </a:t>
            </a:r>
            <a:r>
              <a:rPr lang="es">
                <a:solidFill>
                  <a:srgbClr val="CC0099"/>
                </a:solidFill>
              </a:rPr>
              <a:t>archivo comprimido</a:t>
            </a:r>
            <a:r>
              <a:rPr lang="es"/>
              <a:t> con extensión .zip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s"/>
              <a:t>Buscarlas en el </a:t>
            </a:r>
            <a:r>
              <a:rPr lang="es">
                <a:solidFill>
                  <a:srgbClr val="CC0099"/>
                </a:solidFill>
              </a:rPr>
              <a:t>repositorio </a:t>
            </a:r>
            <a:r>
              <a:rPr lang="es"/>
              <a:t>de Arduino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Para la tira de led tenemos el archivo comprimido con el nombre </a:t>
            </a:r>
            <a:r>
              <a:rPr b="1" lang="es">
                <a:solidFill>
                  <a:srgbClr val="CC0099"/>
                </a:solidFill>
              </a:rPr>
              <a:t>Adafruit_NeoPixel.zip</a:t>
            </a:r>
            <a:endParaRPr b="1">
              <a:solidFill>
                <a:srgbClr val="CC00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La </a:t>
            </a:r>
            <a:r>
              <a:rPr b="1" lang="es">
                <a:solidFill>
                  <a:srgbClr val="CC0099"/>
                </a:solidFill>
              </a:rPr>
              <a:t>descargamos </a:t>
            </a:r>
            <a:r>
              <a:rPr lang="es"/>
              <a:t>y la incluimos de la 1º forma.</a:t>
            </a:r>
            <a:endParaRPr/>
          </a:p>
        </p:txBody>
      </p:sp>
      <p:sp>
        <p:nvSpPr>
          <p:cNvPr id="217" name="Google Shape;217;p35"/>
          <p:cNvSpPr/>
          <p:nvPr/>
        </p:nvSpPr>
        <p:spPr>
          <a:xfrm>
            <a:off x="313175" y="706775"/>
            <a:ext cx="5264100" cy="505800"/>
          </a:xfrm>
          <a:prstGeom prst="rect">
            <a:avLst/>
          </a:prstGeom>
          <a:noFill/>
          <a:ln cap="flat" cmpd="sng" w="9525">
            <a:solidFill>
              <a:srgbClr val="CC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idx="1" type="body"/>
          </p:nvPr>
        </p:nvSpPr>
        <p:spPr>
          <a:xfrm>
            <a:off x="311700" y="699451"/>
            <a:ext cx="86685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s"/>
              <a:t>Incluir en el IDE la librería </a:t>
            </a:r>
            <a:r>
              <a:rPr b="1" lang="es">
                <a:solidFill>
                  <a:schemeClr val="dk1"/>
                </a:solidFill>
              </a:rPr>
              <a:t>Adafruit_NeoPixel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11700" y="1156650"/>
            <a:ext cx="8668500" cy="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Vamos al enlace y descargamos la librería haciendo clic en download</a:t>
            </a:r>
            <a:endParaRPr/>
          </a:p>
        </p:txBody>
      </p:sp>
      <p:sp>
        <p:nvSpPr>
          <p:cNvPr id="224" name="Google Shape;224;p36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s"/>
              <a:t>¡Hágase la luz!</a:t>
            </a:r>
            <a:endParaRPr/>
          </a:p>
        </p:txBody>
      </p:sp>
      <p:pic>
        <p:nvPicPr>
          <p:cNvPr id="225" name="Google Shape;225;p36"/>
          <p:cNvPicPr preferRelativeResize="0"/>
          <p:nvPr/>
        </p:nvPicPr>
        <p:blipFill rotWithShape="1">
          <a:blip r:embed="rId3">
            <a:alphaModFix/>
          </a:blip>
          <a:srcRect b="19594" l="0" r="0" t="0"/>
          <a:stretch/>
        </p:blipFill>
        <p:spPr>
          <a:xfrm>
            <a:off x="0" y="1593551"/>
            <a:ext cx="9144003" cy="34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6"/>
          <p:cNvSpPr/>
          <p:nvPr/>
        </p:nvSpPr>
        <p:spPr>
          <a:xfrm>
            <a:off x="7879175" y="4293075"/>
            <a:ext cx="707100" cy="44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6"/>
          <p:cNvSpPr/>
          <p:nvPr/>
        </p:nvSpPr>
        <p:spPr>
          <a:xfrm>
            <a:off x="313175" y="706775"/>
            <a:ext cx="5264100" cy="505800"/>
          </a:xfrm>
          <a:prstGeom prst="rect">
            <a:avLst/>
          </a:prstGeom>
          <a:noFill/>
          <a:ln cap="flat" cmpd="sng" w="9525">
            <a:solidFill>
              <a:srgbClr val="CC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CC00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8" name="Google Shape;228;p36"/>
          <p:cNvSpPr/>
          <p:nvPr/>
        </p:nvSpPr>
        <p:spPr>
          <a:xfrm>
            <a:off x="1168050" y="3944725"/>
            <a:ext cx="3330000" cy="1116900"/>
          </a:xfrm>
          <a:prstGeom prst="round1Rect">
            <a:avLst>
              <a:gd fmla="val 16667" name="adj"/>
            </a:avLst>
          </a:prstGeom>
          <a:solidFill>
            <a:srgbClr val="CC0099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s" sz="1300" u="sng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https://github.com/layoel/SereIngeniera/blob/master/CampusTecnologico19/CALEIDOSCOPIO/Adafruit_NeoPixel.zip</a:t>
            </a:r>
            <a:r>
              <a:rPr b="1" lang="e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229" name="Google Shape;229;p36"/>
          <p:cNvCxnSpPr>
            <a:endCxn id="228" idx="0"/>
          </p:cNvCxnSpPr>
          <p:nvPr/>
        </p:nvCxnSpPr>
        <p:spPr>
          <a:xfrm>
            <a:off x="1591950" y="1490725"/>
            <a:ext cx="1241100" cy="2454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36"/>
          <p:cNvCxnSpPr/>
          <p:nvPr/>
        </p:nvCxnSpPr>
        <p:spPr>
          <a:xfrm>
            <a:off x="6514475" y="1472200"/>
            <a:ext cx="1364700" cy="2604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